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4"/>
  </p:sldMasterIdLst>
  <p:notesMasterIdLst>
    <p:notesMasterId r:id="rId42"/>
  </p:notesMasterIdLst>
  <p:sldIdLst>
    <p:sldId id="257" r:id="rId5"/>
    <p:sldId id="278" r:id="rId6"/>
    <p:sldId id="277" r:id="rId7"/>
    <p:sldId id="279" r:id="rId8"/>
    <p:sldId id="312" r:id="rId9"/>
    <p:sldId id="309" r:id="rId10"/>
    <p:sldId id="319" r:id="rId11"/>
    <p:sldId id="321" r:id="rId12"/>
    <p:sldId id="282" r:id="rId13"/>
    <p:sldId id="304" r:id="rId14"/>
    <p:sldId id="299" r:id="rId15"/>
    <p:sldId id="291" r:id="rId16"/>
    <p:sldId id="305" r:id="rId17"/>
    <p:sldId id="281" r:id="rId18"/>
    <p:sldId id="330" r:id="rId19"/>
    <p:sldId id="328" r:id="rId20"/>
    <p:sldId id="315" r:id="rId21"/>
    <p:sldId id="313" r:id="rId22"/>
    <p:sldId id="306" r:id="rId23"/>
    <p:sldId id="325" r:id="rId24"/>
    <p:sldId id="326" r:id="rId25"/>
    <p:sldId id="296" r:id="rId26"/>
    <p:sldId id="300" r:id="rId27"/>
    <p:sldId id="317" r:id="rId28"/>
    <p:sldId id="318" r:id="rId29"/>
    <p:sldId id="283" r:id="rId30"/>
    <p:sldId id="284" r:id="rId31"/>
    <p:sldId id="295" r:id="rId32"/>
    <p:sldId id="286" r:id="rId33"/>
    <p:sldId id="302" r:id="rId34"/>
    <p:sldId id="287" r:id="rId35"/>
    <p:sldId id="288" r:id="rId36"/>
    <p:sldId id="303" r:id="rId37"/>
    <p:sldId id="311" r:id="rId38"/>
    <p:sldId id="297" r:id="rId39"/>
    <p:sldId id="298" r:id="rId40"/>
    <p:sldId id="301" r:id="rId4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4CCC"/>
    <a:srgbClr val="68A222"/>
    <a:srgbClr val="6BB567"/>
    <a:srgbClr val="5CC089"/>
    <a:srgbClr val="6FBC60"/>
    <a:srgbClr val="87AEFD"/>
    <a:srgbClr val="6699FF"/>
    <a:srgbClr val="84C458"/>
    <a:srgbClr val="4AAA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8" autoAdjust="0"/>
    <p:restoredTop sz="85846" autoAdjust="0"/>
  </p:normalViewPr>
  <p:slideViewPr>
    <p:cSldViewPr snapToGrid="0">
      <p:cViewPr varScale="1">
        <p:scale>
          <a:sx n="100" d="100"/>
          <a:sy n="100" d="100"/>
        </p:scale>
        <p:origin x="1536"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7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4D96218E-4FCD-4DB2-A0D4-DE7AD42B869B}" type="datetimeFigureOut">
              <a:rPr lang="en-US" smtClean="0"/>
              <a:pPr/>
              <a:t>9/13/2017</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48305BCE-0C6B-4DF8-ABFF-431DB9C064C4}" type="slidenum">
              <a:rPr lang="en-US" smtClean="0"/>
              <a:pPr/>
              <a:t>‹#›</a:t>
            </a:fld>
            <a:endParaRPr lang="en-US"/>
          </a:p>
        </p:txBody>
      </p:sp>
    </p:spTree>
    <p:extLst>
      <p:ext uri="{BB962C8B-B14F-4D97-AF65-F5344CB8AC3E}">
        <p14:creationId xmlns:p14="http://schemas.microsoft.com/office/powerpoint/2010/main" val="1931392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sz="1300" dirty="0"/>
              <a:t>Title page to include presentation title/topic, speaker, date etc. </a:t>
            </a:r>
            <a:endParaRPr lang="en-US" dirty="0"/>
          </a:p>
        </p:txBody>
      </p:sp>
      <p:sp>
        <p:nvSpPr>
          <p:cNvPr id="4" name="Slide Number Placeholder 3"/>
          <p:cNvSpPr>
            <a:spLocks noGrp="1"/>
          </p:cNvSpPr>
          <p:nvPr>
            <p:ph type="sldNum" sz="quarter" idx="10"/>
          </p:nvPr>
        </p:nvSpPr>
        <p:spPr/>
        <p:txBody>
          <a:bodyPr/>
          <a:lstStyle/>
          <a:p>
            <a:fld id="{48305BCE-0C6B-4DF8-ABFF-431DB9C064C4}" type="slidenum">
              <a:rPr lang="en-US" smtClean="0"/>
              <a:pPr/>
              <a:t>1</a:t>
            </a:fld>
            <a:endParaRPr lang="en-US"/>
          </a:p>
        </p:txBody>
      </p:sp>
    </p:spTree>
    <p:extLst>
      <p:ext uri="{BB962C8B-B14F-4D97-AF65-F5344CB8AC3E}">
        <p14:creationId xmlns:p14="http://schemas.microsoft.com/office/powerpoint/2010/main" val="1961218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305BCE-0C6B-4DF8-ABFF-431DB9C064C4}" type="slidenum">
              <a:rPr lang="en-US" smtClean="0"/>
              <a:pPr/>
              <a:t>22</a:t>
            </a:fld>
            <a:endParaRPr lang="en-US"/>
          </a:p>
        </p:txBody>
      </p:sp>
    </p:spTree>
    <p:extLst>
      <p:ext uri="{BB962C8B-B14F-4D97-AF65-F5344CB8AC3E}">
        <p14:creationId xmlns:p14="http://schemas.microsoft.com/office/powerpoint/2010/main" val="20376727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305BCE-0C6B-4DF8-ABFF-431DB9C064C4}" type="slidenum">
              <a:rPr lang="en-US" smtClean="0"/>
              <a:pPr/>
              <a:t>34</a:t>
            </a:fld>
            <a:endParaRPr lang="en-US"/>
          </a:p>
        </p:txBody>
      </p:sp>
    </p:spTree>
    <p:extLst>
      <p:ext uri="{BB962C8B-B14F-4D97-AF65-F5344CB8AC3E}">
        <p14:creationId xmlns:p14="http://schemas.microsoft.com/office/powerpoint/2010/main" val="876758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305BCE-0C6B-4DF8-ABFF-431DB9C064C4}" type="slidenum">
              <a:rPr lang="en-US" smtClean="0"/>
              <a:pPr/>
              <a:t>36</a:t>
            </a:fld>
            <a:endParaRPr lang="en-US"/>
          </a:p>
        </p:txBody>
      </p:sp>
    </p:spTree>
    <p:extLst>
      <p:ext uri="{BB962C8B-B14F-4D97-AF65-F5344CB8AC3E}">
        <p14:creationId xmlns:p14="http://schemas.microsoft.com/office/powerpoint/2010/main" val="36000380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305BCE-0C6B-4DF8-ABFF-431DB9C064C4}" type="slidenum">
              <a:rPr lang="en-US" smtClean="0"/>
              <a:pPr/>
              <a:t>37</a:t>
            </a:fld>
            <a:endParaRPr lang="en-US"/>
          </a:p>
        </p:txBody>
      </p:sp>
    </p:spTree>
    <p:extLst>
      <p:ext uri="{BB962C8B-B14F-4D97-AF65-F5344CB8AC3E}">
        <p14:creationId xmlns:p14="http://schemas.microsoft.com/office/powerpoint/2010/main" val="1820043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506070">
              <a:defRPr/>
            </a:pPr>
            <a:r>
              <a:rPr lang="en-US" dirty="0"/>
              <a:t>A timed course agenda is a NASBA requirement.</a:t>
            </a:r>
            <a:r>
              <a:rPr lang="en-US" baseline="0" dirty="0"/>
              <a:t> The modules listed should have corresponding ‘section break’ slides (slides with all blue background) throughout the presentation. If participant materials are electronic, these modules/section breaks will be the titles of the bookmarked sections of the adobe (PDF) participant guide.</a:t>
            </a:r>
          </a:p>
          <a:p>
            <a:pPr defTabSz="506070">
              <a:defRPr/>
            </a:pPr>
            <a:endParaRPr lang="en-US" baseline="0" dirty="0"/>
          </a:p>
          <a:p>
            <a:pPr defTabSz="506070">
              <a:defRPr/>
            </a:pPr>
            <a:r>
              <a:rPr lang="en-US" baseline="0" dirty="0"/>
              <a:t>You should add or delete rows in the table as necessary (select a row and right-click)  to fit the specific course.</a:t>
            </a:r>
          </a:p>
        </p:txBody>
      </p:sp>
      <p:sp>
        <p:nvSpPr>
          <p:cNvPr id="4" name="Slide Number Placeholder 3"/>
          <p:cNvSpPr>
            <a:spLocks noGrp="1"/>
          </p:cNvSpPr>
          <p:nvPr>
            <p:ph type="sldNum" sz="quarter" idx="10"/>
          </p:nvPr>
        </p:nvSpPr>
        <p:spPr/>
        <p:txBody>
          <a:bodyPr/>
          <a:lstStyle/>
          <a:p>
            <a:fld id="{786ABF07-2BF4-244B-A889-3D2054B29986}" type="slidenum">
              <a:rPr lang="en-US" smtClean="0"/>
              <a:pPr/>
              <a:t>2</a:t>
            </a:fld>
            <a:endParaRPr lang="en-US" dirty="0"/>
          </a:p>
        </p:txBody>
      </p:sp>
    </p:spTree>
    <p:extLst>
      <p:ext uri="{BB962C8B-B14F-4D97-AF65-F5344CB8AC3E}">
        <p14:creationId xmlns:p14="http://schemas.microsoft.com/office/powerpoint/2010/main" val="58708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506070">
              <a:defRPr/>
            </a:pPr>
            <a:r>
              <a:rPr lang="en-US" dirty="0"/>
              <a:t>A timed course agenda is a NASBA requirement.</a:t>
            </a:r>
            <a:r>
              <a:rPr lang="en-US" baseline="0" dirty="0"/>
              <a:t> The modules listed should have corresponding ‘section break’ slides (slides with all blue background) throughout the presentation. If participant materials are electronic, these modules/section breaks will be the titles of the bookmarked sections of the adobe (PDF) participant guide.</a:t>
            </a:r>
          </a:p>
          <a:p>
            <a:pPr defTabSz="506070">
              <a:defRPr/>
            </a:pPr>
            <a:endParaRPr lang="en-US" baseline="0" dirty="0"/>
          </a:p>
          <a:p>
            <a:pPr defTabSz="506070">
              <a:defRPr/>
            </a:pPr>
            <a:r>
              <a:rPr lang="en-US" baseline="0" dirty="0"/>
              <a:t>You should add or delete rows in the table as necessary (select a row and right-click)  to fit the specific course.</a:t>
            </a:r>
          </a:p>
        </p:txBody>
      </p:sp>
      <p:sp>
        <p:nvSpPr>
          <p:cNvPr id="4" name="Slide Number Placeholder 3"/>
          <p:cNvSpPr>
            <a:spLocks noGrp="1"/>
          </p:cNvSpPr>
          <p:nvPr>
            <p:ph type="sldNum" sz="quarter" idx="10"/>
          </p:nvPr>
        </p:nvSpPr>
        <p:spPr/>
        <p:txBody>
          <a:bodyPr/>
          <a:lstStyle/>
          <a:p>
            <a:fld id="{786ABF07-2BF4-244B-A889-3D2054B29986}" type="slidenum">
              <a:rPr lang="en-US" smtClean="0"/>
              <a:pPr/>
              <a:t>3</a:t>
            </a:fld>
            <a:endParaRPr lang="en-US" dirty="0"/>
          </a:p>
        </p:txBody>
      </p:sp>
    </p:spTree>
    <p:extLst>
      <p:ext uri="{BB962C8B-B14F-4D97-AF65-F5344CB8AC3E}">
        <p14:creationId xmlns:p14="http://schemas.microsoft.com/office/powerpoint/2010/main" val="862156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506070">
              <a:defRPr/>
            </a:pPr>
            <a:r>
              <a:rPr lang="en-US" dirty="0"/>
              <a:t>A timed course agenda is a NASBA requirement.</a:t>
            </a:r>
            <a:r>
              <a:rPr lang="en-US" baseline="0" dirty="0"/>
              <a:t> The modules listed should have corresponding ‘section break’ slides (slides with all blue background) throughout the presentation. If participant materials are electronic, these modules/section breaks will be the titles of the bookmarked sections of the adobe (PDF) participant guide.</a:t>
            </a:r>
          </a:p>
          <a:p>
            <a:pPr defTabSz="506070">
              <a:defRPr/>
            </a:pPr>
            <a:endParaRPr lang="en-US" baseline="0" dirty="0"/>
          </a:p>
          <a:p>
            <a:pPr defTabSz="506070">
              <a:defRPr/>
            </a:pPr>
            <a:r>
              <a:rPr lang="en-US" baseline="0" dirty="0"/>
              <a:t>You should add or delete rows in the table as necessary (select a row and right-click)  to fit the specific course.</a:t>
            </a:r>
          </a:p>
        </p:txBody>
      </p:sp>
      <p:sp>
        <p:nvSpPr>
          <p:cNvPr id="4" name="Slide Number Placeholder 3"/>
          <p:cNvSpPr>
            <a:spLocks noGrp="1"/>
          </p:cNvSpPr>
          <p:nvPr>
            <p:ph type="sldNum" sz="quarter" idx="10"/>
          </p:nvPr>
        </p:nvSpPr>
        <p:spPr/>
        <p:txBody>
          <a:bodyPr/>
          <a:lstStyle/>
          <a:p>
            <a:fld id="{786ABF07-2BF4-244B-A889-3D2054B29986}" type="slidenum">
              <a:rPr lang="en-US" smtClean="0"/>
              <a:pPr/>
              <a:t>6</a:t>
            </a:fld>
            <a:endParaRPr lang="en-US" dirty="0"/>
          </a:p>
        </p:txBody>
      </p:sp>
    </p:spTree>
    <p:extLst>
      <p:ext uri="{BB962C8B-B14F-4D97-AF65-F5344CB8AC3E}">
        <p14:creationId xmlns:p14="http://schemas.microsoft.com/office/powerpoint/2010/main" val="271681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305BCE-0C6B-4DF8-ABFF-431DB9C064C4}" type="slidenum">
              <a:rPr lang="en-US" smtClean="0"/>
              <a:pPr/>
              <a:t>14</a:t>
            </a:fld>
            <a:endParaRPr lang="en-US"/>
          </a:p>
        </p:txBody>
      </p:sp>
    </p:spTree>
    <p:extLst>
      <p:ext uri="{BB962C8B-B14F-4D97-AF65-F5344CB8AC3E}">
        <p14:creationId xmlns:p14="http://schemas.microsoft.com/office/powerpoint/2010/main" val="676729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305BCE-0C6B-4DF8-ABFF-431DB9C064C4}" type="slidenum">
              <a:rPr lang="en-US" smtClean="0"/>
              <a:pPr/>
              <a:t>16</a:t>
            </a:fld>
            <a:endParaRPr lang="en-US"/>
          </a:p>
        </p:txBody>
      </p:sp>
    </p:spTree>
    <p:extLst>
      <p:ext uri="{BB962C8B-B14F-4D97-AF65-F5344CB8AC3E}">
        <p14:creationId xmlns:p14="http://schemas.microsoft.com/office/powerpoint/2010/main" val="3954494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305BCE-0C6B-4DF8-ABFF-431DB9C064C4}" type="slidenum">
              <a:rPr lang="en-US" smtClean="0"/>
              <a:pPr/>
              <a:t>19</a:t>
            </a:fld>
            <a:endParaRPr lang="en-US"/>
          </a:p>
        </p:txBody>
      </p:sp>
    </p:spTree>
    <p:extLst>
      <p:ext uri="{BB962C8B-B14F-4D97-AF65-F5344CB8AC3E}">
        <p14:creationId xmlns:p14="http://schemas.microsoft.com/office/powerpoint/2010/main" val="1886079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305BCE-0C6B-4DF8-ABFF-431DB9C064C4}" type="slidenum">
              <a:rPr lang="en-US" smtClean="0"/>
              <a:pPr/>
              <a:t>20</a:t>
            </a:fld>
            <a:endParaRPr lang="en-US"/>
          </a:p>
        </p:txBody>
      </p:sp>
    </p:spTree>
    <p:extLst>
      <p:ext uri="{BB962C8B-B14F-4D97-AF65-F5344CB8AC3E}">
        <p14:creationId xmlns:p14="http://schemas.microsoft.com/office/powerpoint/2010/main" val="11019873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305BCE-0C6B-4DF8-ABFF-431DB9C064C4}" type="slidenum">
              <a:rPr lang="en-US" smtClean="0"/>
              <a:pPr/>
              <a:t>21</a:t>
            </a:fld>
            <a:endParaRPr lang="en-US"/>
          </a:p>
        </p:txBody>
      </p:sp>
    </p:spTree>
    <p:extLst>
      <p:ext uri="{BB962C8B-B14F-4D97-AF65-F5344CB8AC3E}">
        <p14:creationId xmlns:p14="http://schemas.microsoft.com/office/powerpoint/2010/main" val="13480042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08000" y="1382394"/>
            <a:ext cx="7620000" cy="1129242"/>
          </a:xfrm>
        </p:spPr>
        <p:txBody>
          <a:bodyPr anchor="b">
            <a:normAutofit/>
          </a:bodyPr>
          <a:lstStyle>
            <a:lvl1pPr algn="l">
              <a:defRPr sz="3200" cap="all" baseline="0">
                <a:solidFill>
                  <a:srgbClr val="4AAA42"/>
                </a:solidFill>
              </a:defRPr>
            </a:lvl1pPr>
          </a:lstStyle>
          <a:p>
            <a:r>
              <a:rPr lang="en-US"/>
              <a:t>Click to edit Master title style</a:t>
            </a:r>
            <a:endParaRPr lang="en-US" dirty="0"/>
          </a:p>
        </p:txBody>
      </p:sp>
      <p:sp>
        <p:nvSpPr>
          <p:cNvPr id="3" name="Subtitle 2"/>
          <p:cNvSpPr>
            <a:spLocks noGrp="1"/>
          </p:cNvSpPr>
          <p:nvPr>
            <p:ph type="subTitle" idx="1"/>
          </p:nvPr>
        </p:nvSpPr>
        <p:spPr>
          <a:xfrm>
            <a:off x="508000" y="2598950"/>
            <a:ext cx="7620000" cy="770467"/>
          </a:xfrm>
        </p:spPr>
        <p:txBody>
          <a:bodyPr/>
          <a:lstStyle>
            <a:lvl1pPr marL="0" indent="0" algn="l">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Text Placeholder 4"/>
          <p:cNvSpPr>
            <a:spLocks noGrp="1"/>
          </p:cNvSpPr>
          <p:nvPr>
            <p:ph type="body" sz="quarter" idx="13" hasCustomPrompt="1"/>
          </p:nvPr>
        </p:nvSpPr>
        <p:spPr>
          <a:xfrm>
            <a:off x="508000" y="4715564"/>
            <a:ext cx="7620000" cy="387350"/>
          </a:xfrm>
        </p:spPr>
        <p:txBody>
          <a:bodyPr>
            <a:normAutofit/>
          </a:bodyPr>
          <a:lstStyle>
            <a:lvl1pPr marL="0" indent="0">
              <a:buNone/>
              <a:defRPr sz="1800"/>
            </a:lvl1pPr>
          </a:lstStyle>
          <a:p>
            <a:pPr lvl="0"/>
            <a:r>
              <a:rPr lang="en-US" dirty="0"/>
              <a:t>Click to edit Date (optional)</a:t>
            </a:r>
          </a:p>
        </p:txBody>
      </p:sp>
      <p:sp>
        <p:nvSpPr>
          <p:cNvPr id="9" name="Rectangle 8"/>
          <p:cNvSpPr/>
          <p:nvPr userDrawn="1"/>
        </p:nvSpPr>
        <p:spPr>
          <a:xfrm>
            <a:off x="400692" y="6411074"/>
            <a:ext cx="2167847" cy="2774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logo.png"/>
          <p:cNvPicPr>
            <a:picLocks noChangeAspect="1"/>
          </p:cNvPicPr>
          <p:nvPr userDrawn="1"/>
        </p:nvPicPr>
        <p:blipFill>
          <a:blip r:embed="rId2" cstate="print"/>
          <a:stretch>
            <a:fillRect/>
          </a:stretch>
        </p:blipFill>
        <p:spPr>
          <a:xfrm>
            <a:off x="5393665" y="5677428"/>
            <a:ext cx="3343742" cy="771633"/>
          </a:xfrm>
          <a:prstGeom prst="rect">
            <a:avLst/>
          </a:prstGeom>
        </p:spPr>
      </p:pic>
    </p:spTree>
    <p:extLst>
      <p:ext uri="{BB962C8B-B14F-4D97-AF65-F5344CB8AC3E}">
        <p14:creationId xmlns:p14="http://schemas.microsoft.com/office/powerpoint/2010/main" val="233974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Brea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5266" y="1709739"/>
            <a:ext cx="6165321" cy="2852737"/>
          </a:xfrm>
        </p:spPr>
        <p:txBody>
          <a:bodyPr anchor="b">
            <a:normAutofit/>
          </a:bodyPr>
          <a:lstStyle>
            <a:lvl1pPr>
              <a:defRPr sz="4400" cap="all" baseline="0"/>
            </a:lvl1pPr>
          </a:lstStyle>
          <a:p>
            <a:r>
              <a:rPr lang="en-US" cap="all" baseline="0" dirty="0"/>
              <a:t>Section title</a:t>
            </a:r>
            <a:endParaRPr lang="en-US" dirty="0"/>
          </a:p>
        </p:txBody>
      </p:sp>
      <p:sp>
        <p:nvSpPr>
          <p:cNvPr id="3" name="Text Placeholder 2"/>
          <p:cNvSpPr>
            <a:spLocks noGrp="1"/>
          </p:cNvSpPr>
          <p:nvPr>
            <p:ph type="body" idx="1"/>
          </p:nvPr>
        </p:nvSpPr>
        <p:spPr>
          <a:xfrm>
            <a:off x="2345266" y="4699532"/>
            <a:ext cx="6165321" cy="422803"/>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Rectangle 5"/>
          <p:cNvSpPr/>
          <p:nvPr userDrawn="1"/>
        </p:nvSpPr>
        <p:spPr>
          <a:xfrm>
            <a:off x="400692" y="6411074"/>
            <a:ext cx="2167847" cy="2774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png"/>
          <p:cNvPicPr>
            <a:picLocks noChangeAspect="1"/>
          </p:cNvPicPr>
          <p:nvPr userDrawn="1"/>
        </p:nvPicPr>
        <p:blipFill>
          <a:blip r:embed="rId2" cstate="print"/>
          <a:stretch>
            <a:fillRect/>
          </a:stretch>
        </p:blipFill>
        <p:spPr>
          <a:xfrm>
            <a:off x="5434486" y="5707454"/>
            <a:ext cx="3343742" cy="771633"/>
          </a:xfrm>
          <a:prstGeom prst="rect">
            <a:avLst/>
          </a:prstGeom>
        </p:spPr>
      </p:pic>
    </p:spTree>
    <p:extLst>
      <p:ext uri="{BB962C8B-B14F-4D97-AF65-F5344CB8AC3E}">
        <p14:creationId xmlns:p14="http://schemas.microsoft.com/office/powerpoint/2010/main" val="1802385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1719943" y="365127"/>
            <a:ext cx="6795407" cy="77973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65667" y="1371600"/>
            <a:ext cx="4049183" cy="4805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71600"/>
            <a:ext cx="3886200" cy="4805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6"/>
          <p:cNvSpPr>
            <a:spLocks noGrp="1"/>
          </p:cNvSpPr>
          <p:nvPr>
            <p:ph type="sldNum" sz="quarter" idx="12"/>
          </p:nvPr>
        </p:nvSpPr>
        <p:spPr>
          <a:xfrm>
            <a:off x="457200" y="6191781"/>
            <a:ext cx="2057400" cy="279664"/>
          </a:xfrm>
          <a:prstGeom prst="rect">
            <a:avLst/>
          </a:prstGeom>
        </p:spPr>
        <p:txBody>
          <a:bodyPr/>
          <a:lstStyle>
            <a:lvl1pPr algn="l">
              <a:defRPr sz="1000">
                <a:latin typeface="Arial" panose="020B0604020202020204" pitchFamily="34" charset="0"/>
                <a:cs typeface="Arial" panose="020B0604020202020204" pitchFamily="34" charset="0"/>
              </a:defRPr>
            </a:lvl1pPr>
          </a:lstStyle>
          <a:p>
            <a:fld id="{936A99BC-3C9D-4DF8-8B8C-E1FD2BDF0AD4}" type="slidenum">
              <a:rPr lang="en-US" smtClean="0"/>
              <a:pPr/>
              <a:t>‹#›</a:t>
            </a:fld>
            <a:endParaRPr lang="en-US" dirty="0"/>
          </a:p>
        </p:txBody>
      </p:sp>
      <p:sp>
        <p:nvSpPr>
          <p:cNvPr id="6" name="Rectangle 5"/>
          <p:cNvSpPr/>
          <p:nvPr userDrawn="1"/>
        </p:nvSpPr>
        <p:spPr>
          <a:xfrm>
            <a:off x="400692" y="6411074"/>
            <a:ext cx="2167847" cy="2774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png"/>
          <p:cNvPicPr>
            <a:picLocks noChangeAspect="1"/>
          </p:cNvPicPr>
          <p:nvPr userDrawn="1"/>
        </p:nvPicPr>
        <p:blipFill>
          <a:blip r:embed="rId2" cstate="print"/>
          <a:stretch>
            <a:fillRect/>
          </a:stretch>
        </p:blipFill>
        <p:spPr>
          <a:xfrm>
            <a:off x="5434486" y="5707454"/>
            <a:ext cx="3343742" cy="771633"/>
          </a:xfrm>
          <a:prstGeom prst="rect">
            <a:avLst/>
          </a:prstGeom>
        </p:spPr>
      </p:pic>
    </p:spTree>
    <p:extLst>
      <p:ext uri="{BB962C8B-B14F-4D97-AF65-F5344CB8AC3E}">
        <p14:creationId xmlns:p14="http://schemas.microsoft.com/office/powerpoint/2010/main" val="2262694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200" b="0">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a:xfrm>
            <a:off x="628650" y="1371050"/>
            <a:ext cx="7886700" cy="4813830"/>
          </a:xfrm>
        </p:spPr>
        <p:txBody>
          <a:bodyPr/>
          <a:lstStyle>
            <a:lvl1pPr marL="457200" indent="-457200">
              <a:defRPr sz="2800"/>
            </a:lvl1pPr>
            <a:lvl2pPr marL="914400" indent="-457200">
              <a:buFont typeface="Arial" pitchFamily="34" charset="0"/>
              <a:buChar char="-"/>
              <a:defRPr sz="2400"/>
            </a:lvl2pPr>
            <a:lvl3pPr marL="1371600" indent="-457200">
              <a:buSzPct val="100000"/>
              <a:buFont typeface="Arial" pitchFamily="34" charset="0"/>
              <a:buChar char="•"/>
              <a:defRPr sz="2000"/>
            </a:lvl3pPr>
            <a:lvl4pPr marL="1828800" indent="-457200">
              <a:buSzPct val="100000"/>
              <a:buFont typeface="+mj-lt"/>
              <a:buAutoNum type="arabicPeriod"/>
              <a:defRPr lang="en-US" sz="2000" b="0" i="0" kern="1200" dirty="0" smtClean="0">
                <a:solidFill>
                  <a:srgbClr val="464847"/>
                </a:solidFill>
                <a:latin typeface="Arial"/>
                <a:ea typeface="+mn-ea"/>
                <a:cs typeface="Arial"/>
              </a:defRPr>
            </a:lvl4pPr>
            <a:lvl5pPr marL="2286000" indent="-457200">
              <a:buSzPct val="100000"/>
              <a:buFont typeface="+mj-lt"/>
              <a:buAutoNum type="alphaLcPeriod"/>
              <a:defRPr lang="en-US" sz="2000" b="0" i="0" kern="1200" dirty="0">
                <a:solidFill>
                  <a:srgbClr val="464847"/>
                </a:solidFill>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marL="1828800" lvl="3" indent="-457200" algn="l" defTabSz="457200" rtl="0" eaLnBrk="1" latinLnBrk="0" hangingPunct="1">
              <a:spcBef>
                <a:spcPct val="20000"/>
              </a:spcBef>
              <a:buSzPct val="100000"/>
              <a:buFont typeface="Arial" pitchFamily="34" charset="0"/>
              <a:buChar char="-"/>
            </a:pPr>
            <a:r>
              <a:rPr lang="en-US" dirty="0"/>
              <a:t>Fourth level</a:t>
            </a:r>
          </a:p>
          <a:p>
            <a:pPr marL="2286000" lvl="4" indent="-457200" algn="l" defTabSz="457200" rtl="0" eaLnBrk="1" latinLnBrk="0" hangingPunct="1">
              <a:spcBef>
                <a:spcPct val="20000"/>
              </a:spcBef>
              <a:buSzPct val="100000"/>
              <a:buFont typeface="Arial" pitchFamily="34" charset="0"/>
              <a:buChar char="◦"/>
            </a:pPr>
            <a:r>
              <a:rPr lang="en-US" dirty="0"/>
              <a:t>Fifth level</a:t>
            </a:r>
          </a:p>
        </p:txBody>
      </p:sp>
      <p:sp>
        <p:nvSpPr>
          <p:cNvPr id="5" name="Rectangle 4"/>
          <p:cNvSpPr/>
          <p:nvPr userDrawn="1"/>
        </p:nvSpPr>
        <p:spPr>
          <a:xfrm>
            <a:off x="400692" y="6411074"/>
            <a:ext cx="2167847" cy="2774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130280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77973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3133"/>
            <a:ext cx="7886700" cy="481383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Box 7"/>
          <p:cNvSpPr txBox="1"/>
          <p:nvPr userDrawn="1"/>
        </p:nvSpPr>
        <p:spPr>
          <a:xfrm>
            <a:off x="381001" y="6453716"/>
            <a:ext cx="2292350" cy="215444"/>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tx1">
                    <a:lumMod val="50000"/>
                    <a:lumOff val="50000"/>
                  </a:schemeClr>
                </a:solidFill>
                <a:latin typeface="Arial" panose="020B0604020202020204" pitchFamily="34" charset="0"/>
                <a:cs typeface="Arial" panose="020B0604020202020204" pitchFamily="34" charset="0"/>
              </a:rPr>
              <a:t>©2015 RSM US LLP. All Rights Reserved. </a:t>
            </a:r>
          </a:p>
        </p:txBody>
      </p:sp>
      <p:sp>
        <p:nvSpPr>
          <p:cNvPr id="9" name="Slide Number Placeholder 6"/>
          <p:cNvSpPr>
            <a:spLocks noGrp="1"/>
          </p:cNvSpPr>
          <p:nvPr>
            <p:ph type="sldNum" sz="quarter" idx="4"/>
          </p:nvPr>
        </p:nvSpPr>
        <p:spPr>
          <a:xfrm>
            <a:off x="457200" y="6191781"/>
            <a:ext cx="2057400" cy="279664"/>
          </a:xfrm>
          <a:prstGeom prst="rect">
            <a:avLst/>
          </a:prstGeom>
        </p:spPr>
        <p:txBody>
          <a:bodyPr/>
          <a:lstStyle>
            <a:lvl1pPr algn="l">
              <a:defRPr sz="1000">
                <a:latin typeface="Arial" panose="020B0604020202020204" pitchFamily="34" charset="0"/>
                <a:cs typeface="Arial" panose="020B0604020202020204" pitchFamily="34" charset="0"/>
              </a:defRPr>
            </a:lvl1pPr>
          </a:lstStyle>
          <a:p>
            <a:fld id="{936A99BC-3C9D-4DF8-8B8C-E1FD2BDF0AD4}" type="slidenum">
              <a:rPr lang="en-US" smtClean="0"/>
              <a:pPr/>
              <a:t>‹#›</a:t>
            </a:fld>
            <a:endParaRPr lang="en-US" dirty="0"/>
          </a:p>
        </p:txBody>
      </p:sp>
      <p:pic>
        <p:nvPicPr>
          <p:cNvPr id="10" name="Picture 9" descr="logo.png"/>
          <p:cNvPicPr>
            <a:picLocks noChangeAspect="1"/>
          </p:cNvPicPr>
          <p:nvPr userDrawn="1"/>
        </p:nvPicPr>
        <p:blipFill>
          <a:blip r:embed="rId6" cstate="print"/>
          <a:stretch>
            <a:fillRect/>
          </a:stretch>
        </p:blipFill>
        <p:spPr>
          <a:xfrm>
            <a:off x="5434486" y="5707454"/>
            <a:ext cx="3343742" cy="771633"/>
          </a:xfrm>
          <a:prstGeom prst="rect">
            <a:avLst/>
          </a:prstGeom>
        </p:spPr>
      </p:pic>
      <p:sp>
        <p:nvSpPr>
          <p:cNvPr id="11" name="Rectangle 10"/>
          <p:cNvSpPr/>
          <p:nvPr userDrawn="1"/>
        </p:nvSpPr>
        <p:spPr>
          <a:xfrm>
            <a:off x="400692" y="6411074"/>
            <a:ext cx="2167847" cy="2774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userDrawn="1"/>
        </p:nvGrpSpPr>
        <p:grpSpPr>
          <a:xfrm>
            <a:off x="0" y="255181"/>
            <a:ext cx="9144000" cy="928576"/>
            <a:chOff x="0" y="255181"/>
            <a:chExt cx="9144000" cy="928576"/>
          </a:xfrm>
        </p:grpSpPr>
        <p:sp>
          <p:nvSpPr>
            <p:cNvPr id="13" name="Rectangle 12"/>
            <p:cNvSpPr/>
            <p:nvPr/>
          </p:nvSpPr>
          <p:spPr>
            <a:xfrm>
              <a:off x="1162492" y="255181"/>
              <a:ext cx="7981508" cy="925032"/>
            </a:xfrm>
            <a:prstGeom prst="rect">
              <a:avLst/>
            </a:prstGeom>
            <a:solidFill>
              <a:srgbClr val="324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258725"/>
              <a:ext cx="552659" cy="925032"/>
            </a:xfrm>
            <a:prstGeom prst="rect">
              <a:avLst/>
            </a:prstGeom>
            <a:solidFill>
              <a:srgbClr val="87A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48588" y="255181"/>
              <a:ext cx="1041991" cy="925032"/>
            </a:xfrm>
            <a:prstGeom prst="rect">
              <a:avLst/>
            </a:prstGeom>
            <a:solidFill>
              <a:srgbClr val="84C4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55037791"/>
      </p:ext>
    </p:extLst>
  </p:cSld>
  <p:clrMap bg1="lt1" tx1="dk1" bg2="lt2" tx2="dk2" accent1="accent1" accent2="accent2" accent3="accent3" accent4="accent4" accent5="accent5" accent6="accent6" hlink="hlink" folHlink="folHlink"/>
  <p:sldLayoutIdLst>
    <p:sldLayoutId id="2147483679" r:id="rId1"/>
    <p:sldLayoutId id="2147483669" r:id="rId2"/>
    <p:sldLayoutId id="2147483670" r:id="rId3"/>
    <p:sldLayoutId id="2147483690" r:id="rId4"/>
  </p:sldLayoutIdLst>
  <p:hf hdr="0" ftr="0" dt="0"/>
  <p:txStyles>
    <p:titleStyle>
      <a:lvl1pPr algn="l" defTabSz="914400" rtl="0" eaLnBrk="1" latinLnBrk="0" hangingPunct="1">
        <a:lnSpc>
          <a:spcPct val="90000"/>
        </a:lnSpc>
        <a:spcBef>
          <a:spcPct val="0"/>
        </a:spcBef>
        <a:buNone/>
        <a:defRPr sz="28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alibri" panose="020F050202020403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Calibri" panose="020F050202020403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15.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image" Target="../media/image16.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726" y="0"/>
            <a:ext cx="9229725" cy="5218043"/>
          </a:xfrm>
          <a:prstGeom prst="rect">
            <a:avLst/>
          </a:prstGeom>
        </p:spPr>
      </p:pic>
      <p:sp>
        <p:nvSpPr>
          <p:cNvPr id="6" name="Title 5"/>
          <p:cNvSpPr>
            <a:spLocks noGrp="1"/>
          </p:cNvSpPr>
          <p:nvPr>
            <p:ph type="ctrTitle"/>
          </p:nvPr>
        </p:nvSpPr>
        <p:spPr>
          <a:xfrm>
            <a:off x="-85727" y="1238250"/>
            <a:ext cx="9229725" cy="1387105"/>
          </a:xfrm>
          <a:solidFill>
            <a:schemeClr val="tx1">
              <a:lumMod val="40000"/>
              <a:lumOff val="60000"/>
              <a:alpha val="58000"/>
            </a:schemeClr>
          </a:solidFill>
        </p:spPr>
        <p:txBody>
          <a:bodyPr>
            <a:normAutofit fontScale="90000"/>
          </a:bodyPr>
          <a:lstStyle/>
          <a:p>
            <a:pPr algn="ctr"/>
            <a:r>
              <a:rPr lang="en-US" b="1" dirty="0">
                <a:solidFill>
                  <a:schemeClr val="bg1"/>
                </a:solidFill>
              </a:rPr>
              <a:t>Work Opportunity Tax Credit</a:t>
            </a:r>
            <a:br>
              <a:rPr lang="en-US" b="1" dirty="0">
                <a:solidFill>
                  <a:schemeClr val="bg1"/>
                </a:solidFill>
              </a:rPr>
            </a:br>
            <a:r>
              <a:rPr lang="en-US" b="1" dirty="0">
                <a:solidFill>
                  <a:schemeClr val="bg1"/>
                </a:solidFill>
              </a:rPr>
              <a:t> </a:t>
            </a:r>
            <a:br>
              <a:rPr lang="en-US" b="1" dirty="0">
                <a:solidFill>
                  <a:schemeClr val="bg1"/>
                </a:solidFill>
              </a:rPr>
            </a:br>
            <a:r>
              <a:rPr lang="en-US" b="1" dirty="0">
                <a:solidFill>
                  <a:schemeClr val="bg1"/>
                </a:solidFill>
              </a:rPr>
              <a:t>Maximize hiring investment</a:t>
            </a:r>
          </a:p>
        </p:txBody>
      </p:sp>
    </p:spTree>
    <p:extLst>
      <p:ext uri="{BB962C8B-B14F-4D97-AF65-F5344CB8AC3E}">
        <p14:creationId xmlns:p14="http://schemas.microsoft.com/office/powerpoint/2010/main" val="37775319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7502" y="365127"/>
            <a:ext cx="6807848" cy="779730"/>
          </a:xfrm>
        </p:spPr>
        <p:txBody>
          <a:bodyPr/>
          <a:lstStyle/>
          <a:p>
            <a:r>
              <a:rPr lang="en-US" dirty="0"/>
              <a:t>SNAP Recipients</a:t>
            </a:r>
          </a:p>
        </p:txBody>
      </p:sp>
      <p:sp>
        <p:nvSpPr>
          <p:cNvPr id="3" name="Content Placeholder 2"/>
          <p:cNvSpPr>
            <a:spLocks noGrp="1"/>
          </p:cNvSpPr>
          <p:nvPr>
            <p:ph idx="1"/>
          </p:nvPr>
        </p:nvSpPr>
        <p:spPr>
          <a:xfrm>
            <a:off x="1431452" y="3556680"/>
            <a:ext cx="6188548" cy="2128940"/>
          </a:xfrm>
        </p:spPr>
        <p:txBody>
          <a:bodyPr>
            <a:normAutofit fontScale="92500"/>
          </a:bodyPr>
          <a:lstStyle/>
          <a:p>
            <a:pPr algn="just">
              <a:buFont typeface="Wingdings" panose="05000000000000000000" pitchFamily="2" charset="2"/>
              <a:buChar char="§"/>
            </a:pPr>
            <a:r>
              <a:rPr lang="en-US" dirty="0"/>
              <a:t>There are </a:t>
            </a:r>
            <a:r>
              <a:rPr lang="en-US" dirty="0">
                <a:solidFill>
                  <a:srgbClr val="0070C0"/>
                </a:solidFill>
              </a:rPr>
              <a:t>42,489,495</a:t>
            </a:r>
            <a:r>
              <a:rPr lang="en-US" dirty="0"/>
              <a:t> persons in the United States receiving Supplemental Nutrition Assistance benefits. </a:t>
            </a:r>
          </a:p>
          <a:p>
            <a:pPr algn="just">
              <a:buFont typeface="Wingdings" panose="05000000000000000000" pitchFamily="2" charset="2"/>
              <a:buChar char="§"/>
            </a:pPr>
            <a:r>
              <a:rPr lang="en-US" dirty="0"/>
              <a:t>That is 1 in 7 people nationwide.</a:t>
            </a:r>
          </a:p>
        </p:txBody>
      </p:sp>
      <p:sp>
        <p:nvSpPr>
          <p:cNvPr id="4" name="TextBox 3"/>
          <p:cNvSpPr txBox="1"/>
          <p:nvPr/>
        </p:nvSpPr>
        <p:spPr>
          <a:xfrm>
            <a:off x="1" y="6473679"/>
            <a:ext cx="8978630" cy="276999"/>
          </a:xfrm>
          <a:prstGeom prst="rect">
            <a:avLst/>
          </a:prstGeom>
          <a:noFill/>
        </p:spPr>
        <p:txBody>
          <a:bodyPr wrap="square" rtlCol="0">
            <a:spAutoFit/>
          </a:bodyPr>
          <a:lstStyle/>
          <a:p>
            <a:r>
              <a:rPr lang="en-US" sz="1200" dirty="0"/>
              <a:t>Source: https://www.fns.usda.gov/pd/supplemental-nutrition-assistance-program-snap</a:t>
            </a:r>
          </a:p>
        </p:txBody>
      </p:sp>
      <p:graphicFrame>
        <p:nvGraphicFramePr>
          <p:cNvPr id="5" name="Table 4"/>
          <p:cNvGraphicFramePr>
            <a:graphicFrameLocks noGrp="1"/>
          </p:cNvGraphicFramePr>
          <p:nvPr>
            <p:extLst>
              <p:ext uri="{D42A27DB-BD31-4B8C-83A1-F6EECF244321}">
                <p14:modId xmlns:p14="http://schemas.microsoft.com/office/powerpoint/2010/main" val="307101336"/>
              </p:ext>
            </p:extLst>
          </p:nvPr>
        </p:nvGraphicFramePr>
        <p:xfrm>
          <a:off x="1431452" y="1277398"/>
          <a:ext cx="6264748" cy="2146741"/>
        </p:xfrm>
        <a:graphic>
          <a:graphicData uri="http://schemas.openxmlformats.org/drawingml/2006/table">
            <a:tbl>
              <a:tblPr>
                <a:tableStyleId>{5C22544A-7EE6-4342-B048-85BDC9FD1C3A}</a:tableStyleId>
              </a:tblPr>
              <a:tblGrid>
                <a:gridCol w="696083">
                  <a:extLst>
                    <a:ext uri="{9D8B030D-6E8A-4147-A177-3AD203B41FA5}">
                      <a16:colId xmlns:a16="http://schemas.microsoft.com/office/drawing/2014/main" xmlns="" val="20000"/>
                    </a:ext>
                  </a:extLst>
                </a:gridCol>
                <a:gridCol w="907935">
                  <a:extLst>
                    <a:ext uri="{9D8B030D-6E8A-4147-A177-3AD203B41FA5}">
                      <a16:colId xmlns:a16="http://schemas.microsoft.com/office/drawing/2014/main" xmlns="" val="20001"/>
                    </a:ext>
                  </a:extLst>
                </a:gridCol>
                <a:gridCol w="1059257">
                  <a:extLst>
                    <a:ext uri="{9D8B030D-6E8A-4147-A177-3AD203B41FA5}">
                      <a16:colId xmlns:a16="http://schemas.microsoft.com/office/drawing/2014/main" xmlns="" val="20002"/>
                    </a:ext>
                  </a:extLst>
                </a:gridCol>
                <a:gridCol w="1220667">
                  <a:extLst>
                    <a:ext uri="{9D8B030D-6E8A-4147-A177-3AD203B41FA5}">
                      <a16:colId xmlns:a16="http://schemas.microsoft.com/office/drawing/2014/main" xmlns="" val="20003"/>
                    </a:ext>
                  </a:extLst>
                </a:gridCol>
                <a:gridCol w="897846">
                  <a:extLst>
                    <a:ext uri="{9D8B030D-6E8A-4147-A177-3AD203B41FA5}">
                      <a16:colId xmlns:a16="http://schemas.microsoft.com/office/drawing/2014/main" xmlns="" val="20004"/>
                    </a:ext>
                  </a:extLst>
                </a:gridCol>
                <a:gridCol w="1482960">
                  <a:extLst>
                    <a:ext uri="{9D8B030D-6E8A-4147-A177-3AD203B41FA5}">
                      <a16:colId xmlns:a16="http://schemas.microsoft.com/office/drawing/2014/main" xmlns="" val="20005"/>
                    </a:ext>
                  </a:extLst>
                </a:gridCol>
              </a:tblGrid>
              <a:tr h="304742">
                <a:tc gridSpan="6">
                  <a:txBody>
                    <a:bodyPr/>
                    <a:lstStyle/>
                    <a:p>
                      <a:pPr algn="ctr" fontAlgn="ctr"/>
                      <a:r>
                        <a:rPr lang="en-US" sz="1600" b="1" u="none" strike="noStrike" dirty="0">
                          <a:effectLst/>
                        </a:rPr>
                        <a:t>SUPPLEMENTAL NUTRITION ASSISTANCE PROGRAM</a:t>
                      </a:r>
                      <a:endParaRPr lang="en-US" sz="1600" b="1" i="0" u="none" strike="noStrike" dirty="0">
                        <a:solidFill>
                          <a:srgbClr val="FFFFFF"/>
                        </a:solidFill>
                        <a:effectLst/>
                        <a:latin typeface="Arial" panose="020B060402020202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191875">
                <a:tc gridSpan="6">
                  <a:txBody>
                    <a:bodyPr/>
                    <a:lstStyle/>
                    <a:p>
                      <a:pPr algn="ctr" fontAlgn="ctr"/>
                      <a:r>
                        <a:rPr lang="en-US" sz="1000" u="none" strike="noStrike">
                          <a:effectLst/>
                        </a:rPr>
                        <a:t>( Data as of August 4, 2017 )</a:t>
                      </a:r>
                      <a:endParaRPr lang="en-US" sz="1000" b="0" i="0" u="none" strike="noStrike">
                        <a:solidFill>
                          <a:srgbClr val="FFFFFF"/>
                        </a:solidFill>
                        <a:effectLst/>
                        <a:latin typeface="Arial" panose="020B060402020202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237022">
                <a:tc>
                  <a:txBody>
                    <a:bodyPr/>
                    <a:lstStyle/>
                    <a:p>
                      <a:pPr algn="ctr" fontAlgn="b"/>
                      <a:r>
                        <a:rPr lang="en-US" sz="1200" u="none" strike="noStrike">
                          <a:effectLst/>
                        </a:rPr>
                        <a:t>Fiscal</a:t>
                      </a:r>
                      <a:endParaRPr lang="en-US" sz="1200" b="0" i="0" u="none" strike="noStrike">
                        <a:solidFill>
                          <a:srgbClr val="000000"/>
                        </a:solidFill>
                        <a:effectLst/>
                        <a:latin typeface="Arial" panose="020B0604020202020204" pitchFamily="34" charset="0"/>
                      </a:endParaRPr>
                    </a:p>
                  </a:txBody>
                  <a:tcPr marL="9525" marR="9525" marT="9525" marB="0" anchor="b"/>
                </a:tc>
                <a:tc gridSpan="2">
                  <a:txBody>
                    <a:bodyPr/>
                    <a:lstStyle/>
                    <a:p>
                      <a:pPr algn="ctr" fontAlgn="ctr"/>
                      <a:r>
                        <a:rPr lang="en-US" sz="1200" u="none" strike="noStrike">
                          <a:effectLst/>
                        </a:rPr>
                        <a:t>PARTICIPATION</a:t>
                      </a:r>
                      <a:endParaRPr lang="en-US" sz="1200" b="0" i="0" u="none" strike="noStrike">
                        <a:solidFill>
                          <a:srgbClr val="000000"/>
                        </a:solidFill>
                        <a:effectLst/>
                        <a:latin typeface="Arial" panose="020B0604020202020204" pitchFamily="34" charset="0"/>
                      </a:endParaRPr>
                    </a:p>
                  </a:txBody>
                  <a:tcPr marL="9525" marR="9525" marT="9525" marB="0" anchor="ctr"/>
                </a:tc>
                <a:tc hMerge="1">
                  <a:txBody>
                    <a:bodyPr/>
                    <a:lstStyle/>
                    <a:p>
                      <a:endParaRPr lang="en-US"/>
                    </a:p>
                  </a:txBody>
                  <a:tcPr/>
                </a:tc>
                <a:tc>
                  <a:txBody>
                    <a:bodyPr/>
                    <a:lstStyle/>
                    <a:p>
                      <a:pPr algn="ctr" fontAlgn="b"/>
                      <a:r>
                        <a:rPr lang="en-US" sz="1200" u="none" strike="noStrike">
                          <a:effectLst/>
                        </a:rPr>
                        <a:t>BENEFIT</a:t>
                      </a:r>
                      <a:endParaRPr lang="en-US" sz="1200" b="0" i="0" u="none" strike="noStrike">
                        <a:solidFill>
                          <a:srgbClr val="000000"/>
                        </a:solidFill>
                        <a:effectLst/>
                        <a:latin typeface="Arial" panose="020B0604020202020204" pitchFamily="34" charset="0"/>
                      </a:endParaRPr>
                    </a:p>
                  </a:txBody>
                  <a:tcPr marL="9525" marR="9525" marT="9525" marB="0" anchor="b"/>
                </a:tc>
                <a:tc gridSpan="2">
                  <a:txBody>
                    <a:bodyPr/>
                    <a:lstStyle/>
                    <a:p>
                      <a:pPr algn="ctr" fontAlgn="ctr"/>
                      <a:r>
                        <a:rPr lang="en-US" sz="1200" u="none" strike="noStrike">
                          <a:effectLst/>
                        </a:rPr>
                        <a:t>AVERAGE MONTHLY BENEFIT</a:t>
                      </a:r>
                      <a:endParaRPr lang="en-US" sz="1200" b="0" i="0" u="none" strike="noStrike">
                        <a:solidFill>
                          <a:srgbClr val="000000"/>
                        </a:solidFill>
                        <a:effectLst/>
                        <a:latin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xmlns="" val="10002"/>
                  </a:ext>
                </a:extLst>
              </a:tr>
              <a:tr h="237022">
                <a:tc>
                  <a:txBody>
                    <a:bodyPr/>
                    <a:lstStyle/>
                    <a:p>
                      <a:pPr algn="ctr" fontAlgn="b"/>
                      <a:r>
                        <a:rPr lang="en-US" sz="1200" u="none" strike="noStrike">
                          <a:effectLst/>
                        </a:rPr>
                        <a:t>Year</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200" u="none" strike="noStrike">
                          <a:effectLst/>
                        </a:rPr>
                        <a:t>Persons</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200" u="none" strike="noStrike">
                          <a:effectLst/>
                        </a:rPr>
                        <a:t>Households</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200" u="none" strike="noStrike">
                          <a:effectLst/>
                        </a:rPr>
                        <a:t>COSTS</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200" u="none" strike="noStrike">
                          <a:effectLst/>
                        </a:rPr>
                        <a:t>Per Person</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200" u="none" strike="noStrike">
                          <a:effectLst/>
                        </a:rPr>
                        <a:t>Per Household</a:t>
                      </a:r>
                      <a:endParaRPr lang="en-US" sz="12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xmlns="" val="10003"/>
                  </a:ext>
                </a:extLst>
              </a:tr>
              <a:tr h="227992">
                <a:tc gridSpan="6">
                  <a:txBody>
                    <a:bodyPr/>
                    <a:lstStyle/>
                    <a:p>
                      <a:pPr algn="ctr" fontAlgn="ctr"/>
                      <a:r>
                        <a:rPr lang="en-US" sz="1200" u="none" strike="noStrike" dirty="0">
                          <a:effectLst/>
                        </a:rPr>
                        <a:t>ANNUAL SUMMARY</a:t>
                      </a:r>
                      <a:endParaRPr lang="en-US" sz="1200" b="0" i="0" u="none" strike="noStrike" dirty="0">
                        <a:solidFill>
                          <a:srgbClr val="000000"/>
                        </a:solidFill>
                        <a:effectLst/>
                        <a:latin typeface="Arial" panose="020B060402020202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4"/>
                  </a:ext>
                </a:extLst>
              </a:tr>
              <a:tr h="237022">
                <a:tc>
                  <a:txBody>
                    <a:bodyPr/>
                    <a:lstStyle/>
                    <a:p>
                      <a:pPr algn="ctr" fontAlgn="b"/>
                      <a:r>
                        <a:rPr lang="en-US" sz="1200" u="none" strike="noStrike">
                          <a:effectLst/>
                        </a:rPr>
                        <a:t>FY 2017</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200" u="none" strike="noStrike" dirty="0">
                          <a:solidFill>
                            <a:srgbClr val="FF0000"/>
                          </a:solidFill>
                          <a:effectLst/>
                        </a:rPr>
                        <a:t>42,489,495</a:t>
                      </a:r>
                      <a:endParaRPr lang="en-US" sz="1200" b="0" i="0" u="none" strike="noStrike" dirty="0">
                        <a:solidFill>
                          <a:srgbClr val="FF0000"/>
                        </a:solidFill>
                        <a:effectLst/>
                        <a:latin typeface="Arial" panose="020B0604020202020204" pitchFamily="34" charset="0"/>
                      </a:endParaRPr>
                    </a:p>
                  </a:txBody>
                  <a:tcPr marL="9525" marR="9525" marT="9525" marB="0" anchor="b"/>
                </a:tc>
                <a:tc>
                  <a:txBody>
                    <a:bodyPr/>
                    <a:lstStyle/>
                    <a:p>
                      <a:pPr algn="ctr" fontAlgn="b"/>
                      <a:r>
                        <a:rPr lang="en-US" sz="1200" u="none" strike="noStrike">
                          <a:effectLst/>
                        </a:rPr>
                        <a:t>21,001,853</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200" u="none" strike="noStrike">
                          <a:effectLst/>
                        </a:rPr>
                        <a:t>42,447,086,150</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200" u="none" strike="noStrike">
                          <a:effectLst/>
                        </a:rPr>
                        <a:t>124.88</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200" u="none" strike="noStrike">
                          <a:effectLst/>
                        </a:rPr>
                        <a:t>252.64</a:t>
                      </a:r>
                      <a:endParaRPr lang="en-US" sz="12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xmlns="" val="10005"/>
                  </a:ext>
                </a:extLst>
              </a:tr>
              <a:tr h="237022">
                <a:tc>
                  <a:txBody>
                    <a:bodyPr/>
                    <a:lstStyle/>
                    <a:p>
                      <a:pPr algn="ctr" fontAlgn="b"/>
                      <a:r>
                        <a:rPr lang="en-US" sz="1200" u="none" strike="noStrike">
                          <a:effectLst/>
                        </a:rPr>
                        <a:t>FY 2016</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200" u="none" strike="noStrike">
                          <a:effectLst/>
                        </a:rPr>
                        <a:t>44,219,363</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200" u="none" strike="noStrike" dirty="0">
                          <a:effectLst/>
                        </a:rPr>
                        <a:t>21,777,938</a:t>
                      </a:r>
                      <a:endParaRPr lang="en-US" sz="1200" b="0"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1200" u="none" strike="noStrike">
                          <a:effectLst/>
                        </a:rPr>
                        <a:t>66,539,351,219</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200" u="none" strike="noStrike">
                          <a:effectLst/>
                        </a:rPr>
                        <a:t>125.40</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200" u="none" strike="noStrike">
                          <a:effectLst/>
                        </a:rPr>
                        <a:t>254.61</a:t>
                      </a:r>
                      <a:endParaRPr lang="en-US" sz="12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xmlns="" val="10006"/>
                  </a:ext>
                </a:extLst>
              </a:tr>
              <a:tr h="237022">
                <a:tc>
                  <a:txBody>
                    <a:bodyPr/>
                    <a:lstStyle/>
                    <a:p>
                      <a:pPr algn="ctr" fontAlgn="b"/>
                      <a:r>
                        <a:rPr lang="en-US" sz="1200" u="none" strike="noStrike">
                          <a:effectLst/>
                        </a:rPr>
                        <a:t>FY 2015</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200" u="none" strike="noStrike">
                          <a:effectLst/>
                        </a:rPr>
                        <a:t>45,766,672</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200" u="none" strike="noStrike">
                          <a:effectLst/>
                        </a:rPr>
                        <a:t>22,522,261</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200" u="none" strike="noStrike">
                          <a:effectLst/>
                        </a:rPr>
                        <a:t>69,645,138,228</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200" u="none" strike="noStrike">
                          <a:effectLst/>
                        </a:rPr>
                        <a:t>126.81</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200" u="none" strike="noStrike">
                          <a:effectLst/>
                        </a:rPr>
                        <a:t>257.69</a:t>
                      </a:r>
                      <a:endParaRPr lang="en-US" sz="12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xmlns="" val="10007"/>
                  </a:ext>
                </a:extLst>
              </a:tr>
              <a:tr h="237022">
                <a:tc>
                  <a:txBody>
                    <a:bodyPr/>
                    <a:lstStyle/>
                    <a:p>
                      <a:pPr algn="ctr" fontAlgn="b"/>
                      <a:r>
                        <a:rPr lang="en-US" sz="1200" u="none" strike="noStrike">
                          <a:effectLst/>
                        </a:rPr>
                        <a:t>FY 2014</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200" u="none" strike="noStrike">
                          <a:effectLst/>
                        </a:rPr>
                        <a:t>46,663,872</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200" u="none" strike="noStrike">
                          <a:effectLst/>
                        </a:rPr>
                        <a:t>22,744,054</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200" u="none" strike="noStrike">
                          <a:effectLst/>
                        </a:rPr>
                        <a:t>69,998,835,569</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200" u="none" strike="noStrike">
                          <a:effectLst/>
                        </a:rPr>
                        <a:t>125.01</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200" u="none" strike="noStrike" dirty="0">
                          <a:effectLst/>
                        </a:rPr>
                        <a:t>256.47</a:t>
                      </a:r>
                      <a:endParaRPr lang="en-US" sz="12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66759442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7502" y="365127"/>
            <a:ext cx="6807848" cy="779730"/>
          </a:xfrm>
        </p:spPr>
        <p:txBody>
          <a:bodyPr/>
          <a:lstStyle/>
          <a:p>
            <a:r>
              <a:rPr lang="en-US" dirty="0"/>
              <a:t>New Targeted Groups:</a:t>
            </a:r>
          </a:p>
        </p:txBody>
      </p:sp>
      <p:sp>
        <p:nvSpPr>
          <p:cNvPr id="3" name="Content Placeholder 2"/>
          <p:cNvSpPr>
            <a:spLocks noGrp="1"/>
          </p:cNvSpPr>
          <p:nvPr>
            <p:ph idx="1"/>
          </p:nvPr>
        </p:nvSpPr>
        <p:spPr>
          <a:xfrm>
            <a:off x="628649" y="1363133"/>
            <a:ext cx="8515351" cy="2380192"/>
          </a:xfrm>
        </p:spPr>
        <p:txBody>
          <a:bodyPr>
            <a:normAutofit/>
          </a:bodyPr>
          <a:lstStyle/>
          <a:p>
            <a:pPr marL="0" indent="0">
              <a:buNone/>
            </a:pPr>
            <a:r>
              <a:rPr lang="en-US" sz="2400" b="1" dirty="0"/>
              <a:t>New</a:t>
            </a:r>
            <a:r>
              <a:rPr lang="en-US" sz="2400" dirty="0"/>
              <a:t> - </a:t>
            </a:r>
            <a:r>
              <a:rPr lang="en-US" sz="2400" b="1" dirty="0"/>
              <a:t>Long-Term Unemployment Recipient</a:t>
            </a:r>
            <a:endParaRPr lang="en-US" sz="2400" dirty="0"/>
          </a:p>
          <a:p>
            <a:pPr marL="0" indent="0">
              <a:buNone/>
            </a:pPr>
            <a:r>
              <a:rPr lang="en-US" sz="2400" dirty="0"/>
              <a:t>Among the unemployed, the number of long-term unemployed (those jobless for 27 weeks or more) was at 1.8 million in July 2017 and accounted for 25.9% percent of the unemployed. </a:t>
            </a:r>
          </a:p>
          <a:p>
            <a:endParaRPr lang="en-US" sz="2400" dirty="0"/>
          </a:p>
          <a:p>
            <a:pPr marL="0" indent="0">
              <a:buNone/>
            </a:pPr>
            <a:endParaRPr lang="en-US" sz="2400" dirty="0"/>
          </a:p>
        </p:txBody>
      </p:sp>
      <p:pic>
        <p:nvPicPr>
          <p:cNvPr id="4" name="Picture 3"/>
          <p:cNvPicPr>
            <a:picLocks noChangeAspect="1"/>
          </p:cNvPicPr>
          <p:nvPr/>
        </p:nvPicPr>
        <p:blipFill>
          <a:blip r:embed="rId2"/>
          <a:stretch>
            <a:fillRect/>
          </a:stretch>
        </p:blipFill>
        <p:spPr>
          <a:xfrm>
            <a:off x="628649" y="3596809"/>
            <a:ext cx="7634288" cy="1865077"/>
          </a:xfrm>
          <a:prstGeom prst="rect">
            <a:avLst/>
          </a:prstGeom>
        </p:spPr>
      </p:pic>
      <p:sp>
        <p:nvSpPr>
          <p:cNvPr id="5" name="TextBox 4"/>
          <p:cNvSpPr txBox="1"/>
          <p:nvPr/>
        </p:nvSpPr>
        <p:spPr>
          <a:xfrm>
            <a:off x="1" y="6473679"/>
            <a:ext cx="8978630" cy="276999"/>
          </a:xfrm>
          <a:prstGeom prst="rect">
            <a:avLst/>
          </a:prstGeom>
          <a:noFill/>
        </p:spPr>
        <p:txBody>
          <a:bodyPr wrap="square" rtlCol="0">
            <a:spAutoFit/>
          </a:bodyPr>
          <a:lstStyle/>
          <a:p>
            <a:r>
              <a:rPr lang="en-US" sz="1200" dirty="0"/>
              <a:t>Source: https://www.bls.gov/news.release/pdf/empsit.pdf</a:t>
            </a:r>
          </a:p>
        </p:txBody>
      </p:sp>
    </p:spTree>
    <p:extLst>
      <p:ext uri="{BB962C8B-B14F-4D97-AF65-F5344CB8AC3E}">
        <p14:creationId xmlns:p14="http://schemas.microsoft.com/office/powerpoint/2010/main" val="4216202267"/>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Capture1.PNG"/>
          <p:cNvPicPr>
            <a:picLocks noGrp="1" noChangeAspect="1"/>
          </p:cNvPicPr>
          <p:nvPr>
            <p:ph idx="1"/>
          </p:nvPr>
        </p:nvPicPr>
        <p:blipFill>
          <a:blip r:embed="rId2" cstate="print"/>
          <a:stretch>
            <a:fillRect/>
          </a:stretch>
        </p:blipFill>
        <p:spPr>
          <a:xfrm>
            <a:off x="1" y="1280233"/>
            <a:ext cx="9010650" cy="4425242"/>
          </a:xfrm>
          <a:prstGeom prst="rect">
            <a:avLst/>
          </a:prstGeom>
          <a:ln>
            <a:noFill/>
          </a:ln>
          <a:effectLst>
            <a:outerShdw blurRad="292100" dist="139700" dir="2700000" algn="tl" rotWithShape="0">
              <a:srgbClr val="333333">
                <a:alpha val="65000"/>
              </a:srgbClr>
            </a:outerShdw>
          </a:effectLst>
        </p:spPr>
      </p:pic>
      <p:sp>
        <p:nvSpPr>
          <p:cNvPr id="5" name="Title 1"/>
          <p:cNvSpPr>
            <a:spLocks noGrp="1"/>
          </p:cNvSpPr>
          <p:nvPr>
            <p:ph type="title"/>
          </p:nvPr>
        </p:nvSpPr>
        <p:spPr>
          <a:xfrm>
            <a:off x="1707502" y="365127"/>
            <a:ext cx="6807848" cy="779730"/>
          </a:xfrm>
        </p:spPr>
        <p:txBody>
          <a:bodyPr/>
          <a:lstStyle/>
          <a:p>
            <a:r>
              <a:rPr lang="en-US" dirty="0"/>
              <a:t>Qualified Veterans</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7502" y="365127"/>
            <a:ext cx="6807848" cy="779730"/>
          </a:xfrm>
        </p:spPr>
        <p:txBody>
          <a:bodyPr/>
          <a:lstStyle/>
          <a:p>
            <a:r>
              <a:rPr lang="en-US" dirty="0"/>
              <a:t>Qualified Veterans</a:t>
            </a:r>
          </a:p>
        </p:txBody>
      </p:sp>
      <p:sp>
        <p:nvSpPr>
          <p:cNvPr id="3" name="Content Placeholder 2"/>
          <p:cNvSpPr>
            <a:spLocks noGrp="1"/>
          </p:cNvSpPr>
          <p:nvPr>
            <p:ph idx="1"/>
          </p:nvPr>
        </p:nvSpPr>
        <p:spPr>
          <a:xfrm>
            <a:off x="402685" y="3699018"/>
            <a:ext cx="7781925" cy="2128940"/>
          </a:xfrm>
        </p:spPr>
        <p:txBody>
          <a:bodyPr>
            <a:noAutofit/>
          </a:bodyPr>
          <a:lstStyle/>
          <a:p>
            <a:pPr marL="0" indent="0">
              <a:buNone/>
            </a:pPr>
            <a:r>
              <a:rPr lang="en-US" sz="1600" dirty="0"/>
              <a:t>In 2016 there were </a:t>
            </a:r>
            <a:r>
              <a:rPr lang="en-US" sz="1600" b="1" dirty="0"/>
              <a:t>453,000</a:t>
            </a:r>
            <a:r>
              <a:rPr lang="en-US" sz="1600" dirty="0"/>
              <a:t> unemployed veterans in the United States.</a:t>
            </a:r>
          </a:p>
          <a:p>
            <a:pPr>
              <a:buFont typeface="Wingdings" panose="05000000000000000000" pitchFamily="2" charset="2"/>
              <a:buChar char="§"/>
            </a:pPr>
            <a:r>
              <a:rPr lang="en-US" sz="1600" dirty="0"/>
              <a:t>4% percent were age 18 to 24 </a:t>
            </a:r>
          </a:p>
          <a:p>
            <a:pPr>
              <a:buFont typeface="Wingdings" panose="05000000000000000000" pitchFamily="2" charset="2"/>
              <a:buChar char="§"/>
            </a:pPr>
            <a:r>
              <a:rPr lang="en-US" sz="1600" dirty="0"/>
              <a:t>36% percent were age 25 to 44</a:t>
            </a:r>
          </a:p>
          <a:p>
            <a:pPr>
              <a:buFont typeface="Wingdings" panose="05000000000000000000" pitchFamily="2" charset="2"/>
              <a:buChar char="§"/>
            </a:pPr>
            <a:r>
              <a:rPr lang="en-US" sz="1600" dirty="0"/>
              <a:t>60% percent were age 45 and over</a:t>
            </a:r>
          </a:p>
          <a:p>
            <a:pPr marL="0" indent="0">
              <a:buNone/>
            </a:pPr>
            <a:r>
              <a:rPr lang="en-US" sz="1600" dirty="0"/>
              <a:t>Veterans with a service-connected disability had an unemployment rate of 4.8% percent in August 2016, about the same as veterans with no disability (4.7 percent).</a:t>
            </a:r>
          </a:p>
        </p:txBody>
      </p:sp>
      <p:sp>
        <p:nvSpPr>
          <p:cNvPr id="4" name="TextBox 3"/>
          <p:cNvSpPr txBox="1"/>
          <p:nvPr/>
        </p:nvSpPr>
        <p:spPr>
          <a:xfrm>
            <a:off x="1" y="6473679"/>
            <a:ext cx="8978630" cy="276999"/>
          </a:xfrm>
          <a:prstGeom prst="rect">
            <a:avLst/>
          </a:prstGeom>
          <a:noFill/>
        </p:spPr>
        <p:txBody>
          <a:bodyPr wrap="square" rtlCol="0">
            <a:spAutoFit/>
          </a:bodyPr>
          <a:lstStyle/>
          <a:p>
            <a:r>
              <a:rPr lang="en-US" sz="1200" dirty="0"/>
              <a:t>Source: https://www.bls.gov/news.release/vet.nr0.htm</a:t>
            </a:r>
          </a:p>
        </p:txBody>
      </p:sp>
      <p:pic>
        <p:nvPicPr>
          <p:cNvPr id="6" name="Content Placeholder 5" descr="Capture.PNG"/>
          <p:cNvPicPr>
            <a:picLocks noChangeAspect="1"/>
          </p:cNvPicPr>
          <p:nvPr/>
        </p:nvPicPr>
        <p:blipFill>
          <a:blip r:embed="rId2" cstate="print"/>
          <a:stretch>
            <a:fillRect/>
          </a:stretch>
        </p:blipFill>
        <p:spPr>
          <a:xfrm>
            <a:off x="4778106" y="4122043"/>
            <a:ext cx="4200525" cy="964306"/>
          </a:xfrm>
          <a:prstGeom prst="rect">
            <a:avLst/>
          </a:prstGeom>
        </p:spPr>
      </p:pic>
      <p:pic>
        <p:nvPicPr>
          <p:cNvPr id="7" name="Picture 6"/>
          <p:cNvPicPr>
            <a:picLocks noChangeAspect="1"/>
          </p:cNvPicPr>
          <p:nvPr/>
        </p:nvPicPr>
        <p:blipFill>
          <a:blip r:embed="rId3"/>
          <a:stretch>
            <a:fillRect/>
          </a:stretch>
        </p:blipFill>
        <p:spPr>
          <a:xfrm>
            <a:off x="718733" y="1251930"/>
            <a:ext cx="7541165" cy="2447088"/>
          </a:xfrm>
          <a:prstGeom prst="rect">
            <a:avLst/>
          </a:prstGeom>
        </p:spPr>
      </p:pic>
    </p:spTree>
    <p:extLst>
      <p:ext uri="{BB962C8B-B14F-4D97-AF65-F5344CB8AC3E}">
        <p14:creationId xmlns:p14="http://schemas.microsoft.com/office/powerpoint/2010/main" val="3539556017"/>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0576" y="365127"/>
            <a:ext cx="6824773" cy="779730"/>
          </a:xfrm>
        </p:spPr>
        <p:txBody>
          <a:bodyPr/>
          <a:lstStyle/>
          <a:p>
            <a:r>
              <a:rPr lang="en-US" dirty="0"/>
              <a:t>Statistics</a:t>
            </a:r>
          </a:p>
        </p:txBody>
      </p:sp>
      <p:sp>
        <p:nvSpPr>
          <p:cNvPr id="4" name="Content Placeholder 3"/>
          <p:cNvSpPr>
            <a:spLocks noGrp="1"/>
          </p:cNvSpPr>
          <p:nvPr>
            <p:ph idx="1"/>
          </p:nvPr>
        </p:nvSpPr>
        <p:spPr>
          <a:xfrm>
            <a:off x="628651" y="4792694"/>
            <a:ext cx="7886700" cy="753025"/>
          </a:xfrm>
        </p:spPr>
        <p:txBody>
          <a:bodyPr>
            <a:normAutofit/>
          </a:bodyPr>
          <a:lstStyle/>
          <a:p>
            <a:pPr marL="0" indent="0">
              <a:buNone/>
            </a:pPr>
            <a:r>
              <a:rPr lang="en-US" sz="1600" dirty="0"/>
              <a:t>*2014 is the most recent year available. Although some states are starting to provide data individually. Tax credits estimated between 1.8 – 2.0 Billion </a:t>
            </a:r>
            <a:r>
              <a:rPr lang="en-US" sz="1600"/>
              <a:t>Dollars per year.</a:t>
            </a:r>
            <a:endParaRPr lang="en-US" sz="1600" dirty="0"/>
          </a:p>
          <a:p>
            <a:pPr marL="0" indent="0">
              <a:buNone/>
            </a:pPr>
            <a:endParaRPr lang="en-US" sz="1600" dirty="0"/>
          </a:p>
          <a:p>
            <a:pPr marL="0" indent="0">
              <a:buNone/>
            </a:pPr>
            <a:endParaRPr lang="en-US" sz="1600" dirty="0"/>
          </a:p>
        </p:txBody>
      </p:sp>
      <p:sp>
        <p:nvSpPr>
          <p:cNvPr id="5" name="TextBox 4"/>
          <p:cNvSpPr txBox="1"/>
          <p:nvPr/>
        </p:nvSpPr>
        <p:spPr>
          <a:xfrm>
            <a:off x="1" y="6473679"/>
            <a:ext cx="8978630" cy="276999"/>
          </a:xfrm>
          <a:prstGeom prst="rect">
            <a:avLst/>
          </a:prstGeom>
          <a:noFill/>
        </p:spPr>
        <p:txBody>
          <a:bodyPr wrap="square" rtlCol="0">
            <a:spAutoFit/>
          </a:bodyPr>
          <a:lstStyle/>
          <a:p>
            <a:r>
              <a:rPr lang="en-US" sz="1200" dirty="0"/>
              <a:t>Source: https://www.doleta.gov/business/incentives/opptax/pdf/WOTC_NationalCertifications_TargetGroup_FY20132014.pdf</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303765"/>
            <a:ext cx="9144000" cy="3330021"/>
          </a:xfrm>
          <a:prstGeom prst="rect">
            <a:avLst/>
          </a:prstGeom>
        </p:spPr>
      </p:pic>
    </p:spTree>
    <p:extLst>
      <p:ext uri="{BB962C8B-B14F-4D97-AF65-F5344CB8AC3E}">
        <p14:creationId xmlns:p14="http://schemas.microsoft.com/office/powerpoint/2010/main" val="2047703691"/>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Who is not eligible?</a:t>
            </a:r>
            <a:endParaRPr lang="en-US" dirty="0"/>
          </a:p>
        </p:txBody>
      </p:sp>
      <p:sp>
        <p:nvSpPr>
          <p:cNvPr id="3" name="Content Placeholder 2"/>
          <p:cNvSpPr>
            <a:spLocks noGrp="1"/>
          </p:cNvSpPr>
          <p:nvPr>
            <p:ph idx="1"/>
          </p:nvPr>
        </p:nvSpPr>
        <p:spPr/>
        <p:txBody>
          <a:bodyPr/>
          <a:lstStyle/>
          <a:p>
            <a:r>
              <a:rPr lang="en-US" dirty="0" smtClean="0"/>
              <a:t>Family members </a:t>
            </a:r>
          </a:p>
          <a:p>
            <a:r>
              <a:rPr lang="en-US" dirty="0" smtClean="0"/>
              <a:t>Rehires – Only eligible for new hires</a:t>
            </a:r>
            <a:endParaRPr lang="en-US" dirty="0"/>
          </a:p>
        </p:txBody>
      </p:sp>
    </p:spTree>
    <p:extLst>
      <p:ext uri="{BB962C8B-B14F-4D97-AF65-F5344CB8AC3E}">
        <p14:creationId xmlns:p14="http://schemas.microsoft.com/office/powerpoint/2010/main" val="230206283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118" y="1370495"/>
            <a:ext cx="1611701" cy="16002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1190" y="3559023"/>
            <a:ext cx="1598555" cy="16002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07245" y="1370495"/>
            <a:ext cx="1618253" cy="160020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90583" y="3559023"/>
            <a:ext cx="1616662" cy="1600200"/>
          </a:xfrm>
          <a:prstGeom prst="rect">
            <a:avLst/>
          </a:prstGeom>
        </p:spPr>
      </p:pic>
      <p:sp>
        <p:nvSpPr>
          <p:cNvPr id="9" name="TextBox 8"/>
          <p:cNvSpPr txBox="1"/>
          <p:nvPr/>
        </p:nvSpPr>
        <p:spPr>
          <a:xfrm>
            <a:off x="1154073" y="2949444"/>
            <a:ext cx="1439789" cy="400110"/>
          </a:xfrm>
          <a:prstGeom prst="rect">
            <a:avLst/>
          </a:prstGeom>
          <a:noFill/>
        </p:spPr>
        <p:txBody>
          <a:bodyPr wrap="square" rtlCol="0">
            <a:spAutoFit/>
          </a:bodyPr>
          <a:lstStyle/>
          <a:p>
            <a:pPr algn="ctr"/>
            <a:r>
              <a:rPr lang="en-US" sz="2000" b="1" dirty="0" smtClean="0">
                <a:solidFill>
                  <a:srgbClr val="0070C0"/>
                </a:solidFill>
              </a:rPr>
              <a:t>NEW HIRES</a:t>
            </a:r>
            <a:endParaRPr lang="en-US" sz="2000" b="1" dirty="0">
              <a:solidFill>
                <a:srgbClr val="0070C0"/>
              </a:solidFill>
            </a:endParaRPr>
          </a:p>
        </p:txBody>
      </p:sp>
      <p:sp>
        <p:nvSpPr>
          <p:cNvPr id="10" name="TextBox 9"/>
          <p:cNvSpPr txBox="1"/>
          <p:nvPr/>
        </p:nvSpPr>
        <p:spPr>
          <a:xfrm>
            <a:off x="3332246" y="2949444"/>
            <a:ext cx="2535058" cy="400110"/>
          </a:xfrm>
          <a:prstGeom prst="rect">
            <a:avLst/>
          </a:prstGeom>
          <a:noFill/>
        </p:spPr>
        <p:txBody>
          <a:bodyPr wrap="square" rtlCol="0">
            <a:spAutoFit/>
          </a:bodyPr>
          <a:lstStyle/>
          <a:p>
            <a:pPr algn="ctr"/>
            <a:r>
              <a:rPr lang="en-US" sz="2000" b="1" dirty="0" smtClean="0">
                <a:solidFill>
                  <a:srgbClr val="0070C0"/>
                </a:solidFill>
              </a:rPr>
              <a:t>WOTC APPLICATIONS</a:t>
            </a:r>
            <a:endParaRPr lang="en-US" sz="2000" b="1" dirty="0">
              <a:solidFill>
                <a:srgbClr val="0070C0"/>
              </a:solidFill>
            </a:endParaRPr>
          </a:p>
        </p:txBody>
      </p:sp>
      <p:sp>
        <p:nvSpPr>
          <p:cNvPr id="11" name="TextBox 10"/>
          <p:cNvSpPr txBox="1"/>
          <p:nvPr/>
        </p:nvSpPr>
        <p:spPr>
          <a:xfrm>
            <a:off x="4850769" y="5128512"/>
            <a:ext cx="2339395" cy="400110"/>
          </a:xfrm>
          <a:prstGeom prst="rect">
            <a:avLst/>
          </a:prstGeom>
          <a:noFill/>
        </p:spPr>
        <p:txBody>
          <a:bodyPr wrap="square" rtlCol="0">
            <a:spAutoFit/>
          </a:bodyPr>
          <a:lstStyle/>
          <a:p>
            <a:pPr algn="ctr"/>
            <a:r>
              <a:rPr lang="en-US" sz="2000" b="1" dirty="0" smtClean="0">
                <a:solidFill>
                  <a:srgbClr val="0070C0"/>
                </a:solidFill>
              </a:rPr>
              <a:t>CERTIFICATIONS</a:t>
            </a:r>
            <a:endParaRPr lang="en-US" sz="2000" b="1" dirty="0">
              <a:solidFill>
                <a:srgbClr val="0070C0"/>
              </a:solidFill>
            </a:endParaRPr>
          </a:p>
        </p:txBody>
      </p:sp>
      <p:sp>
        <p:nvSpPr>
          <p:cNvPr id="12" name="TextBox 11"/>
          <p:cNvSpPr txBox="1"/>
          <p:nvPr/>
        </p:nvSpPr>
        <p:spPr>
          <a:xfrm>
            <a:off x="2115851" y="5143409"/>
            <a:ext cx="1766125" cy="707886"/>
          </a:xfrm>
          <a:prstGeom prst="rect">
            <a:avLst/>
          </a:prstGeom>
          <a:noFill/>
        </p:spPr>
        <p:txBody>
          <a:bodyPr wrap="none" rtlCol="0">
            <a:spAutoFit/>
          </a:bodyPr>
          <a:lstStyle/>
          <a:p>
            <a:pPr algn="ctr"/>
            <a:r>
              <a:rPr lang="en-US" sz="2000" b="1" dirty="0" smtClean="0">
                <a:solidFill>
                  <a:srgbClr val="0070C0"/>
                </a:solidFill>
              </a:rPr>
              <a:t>TRACK HOURS </a:t>
            </a:r>
          </a:p>
          <a:p>
            <a:pPr algn="ctr"/>
            <a:r>
              <a:rPr lang="en-US" sz="2000" b="1" dirty="0" smtClean="0">
                <a:solidFill>
                  <a:srgbClr val="0070C0"/>
                </a:solidFill>
              </a:rPr>
              <a:t>&amp; WAGES</a:t>
            </a:r>
            <a:endParaRPr lang="en-US" sz="2000" b="1" dirty="0">
              <a:solidFill>
                <a:srgbClr val="0070C0"/>
              </a:solidFill>
            </a:endParaRPr>
          </a:p>
        </p:txBody>
      </p:sp>
      <p:pic>
        <p:nvPicPr>
          <p:cNvPr id="17" name="Picture 16"/>
          <p:cNvPicPr>
            <a:picLocks noChangeAspect="1"/>
          </p:cNvPicPr>
          <p:nvPr/>
        </p:nvPicPr>
        <p:blipFill>
          <a:blip r:embed="rId7"/>
          <a:stretch>
            <a:fillRect/>
          </a:stretch>
        </p:blipFill>
        <p:spPr>
          <a:xfrm>
            <a:off x="6553858" y="1370495"/>
            <a:ext cx="1600200" cy="1600200"/>
          </a:xfrm>
          <a:prstGeom prst="rect">
            <a:avLst/>
          </a:prstGeom>
        </p:spPr>
      </p:pic>
      <p:sp>
        <p:nvSpPr>
          <p:cNvPr id="18" name="TextBox 17"/>
          <p:cNvSpPr txBox="1"/>
          <p:nvPr/>
        </p:nvSpPr>
        <p:spPr>
          <a:xfrm>
            <a:off x="5828989" y="2949444"/>
            <a:ext cx="3315011" cy="707886"/>
          </a:xfrm>
          <a:prstGeom prst="rect">
            <a:avLst/>
          </a:prstGeom>
          <a:noFill/>
        </p:spPr>
        <p:txBody>
          <a:bodyPr wrap="square" rtlCol="0">
            <a:spAutoFit/>
          </a:bodyPr>
          <a:lstStyle/>
          <a:p>
            <a:pPr algn="ctr"/>
            <a:r>
              <a:rPr lang="en-US" sz="2000" b="1" dirty="0" smtClean="0">
                <a:solidFill>
                  <a:srgbClr val="0070C0"/>
                </a:solidFill>
              </a:rPr>
              <a:t>REVIEW &amp; </a:t>
            </a:r>
          </a:p>
          <a:p>
            <a:pPr algn="ctr"/>
            <a:r>
              <a:rPr lang="en-US" sz="2000" b="1" dirty="0" smtClean="0">
                <a:solidFill>
                  <a:srgbClr val="0070C0"/>
                </a:solidFill>
              </a:rPr>
              <a:t>SUBMIT TO SWA</a:t>
            </a:r>
            <a:endParaRPr lang="en-US" sz="2000" b="1" dirty="0">
              <a:solidFill>
                <a:srgbClr val="0070C0"/>
              </a:solidFill>
            </a:endParaRPr>
          </a:p>
        </p:txBody>
      </p:sp>
      <p:sp>
        <p:nvSpPr>
          <p:cNvPr id="21" name="Right Arrow 20"/>
          <p:cNvSpPr/>
          <p:nvPr/>
        </p:nvSpPr>
        <p:spPr>
          <a:xfrm>
            <a:off x="2829140" y="2009775"/>
            <a:ext cx="800100" cy="457200"/>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a:off x="5651128" y="2007580"/>
            <a:ext cx="800100" cy="457200"/>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a:off x="4158616" y="4130523"/>
            <a:ext cx="800100" cy="457200"/>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23"/>
          <p:cNvSpPr>
            <a:spLocks noGrp="1"/>
          </p:cNvSpPr>
          <p:nvPr>
            <p:ph type="title"/>
          </p:nvPr>
        </p:nvSpPr>
        <p:spPr>
          <a:xfrm>
            <a:off x="1733550" y="365127"/>
            <a:ext cx="6781800" cy="779730"/>
          </a:xfrm>
        </p:spPr>
        <p:txBody>
          <a:bodyPr/>
          <a:lstStyle/>
          <a:p>
            <a:r>
              <a:rPr lang="en-US" dirty="0" smtClean="0"/>
              <a:t>WOTC Workflow</a:t>
            </a:r>
            <a:endParaRPr lang="en-US" dirty="0"/>
          </a:p>
        </p:txBody>
      </p:sp>
    </p:spTree>
    <p:extLst>
      <p:ext uri="{BB962C8B-B14F-4D97-AF65-F5344CB8AC3E}">
        <p14:creationId xmlns:p14="http://schemas.microsoft.com/office/powerpoint/2010/main" val="24939237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Screen New Hires on IRS Form 8850</a:t>
            </a:r>
          </a:p>
        </p:txBody>
      </p:sp>
      <p:graphicFrame>
        <p:nvGraphicFramePr>
          <p:cNvPr id="4" name="Object 3"/>
          <p:cNvGraphicFramePr>
            <a:graphicFrameLocks noChangeAspect="1"/>
          </p:cNvGraphicFramePr>
          <p:nvPr>
            <p:extLst>
              <p:ext uri="{D42A27DB-BD31-4B8C-83A1-F6EECF244321}">
                <p14:modId xmlns:p14="http://schemas.microsoft.com/office/powerpoint/2010/main" val="3396638565"/>
              </p:ext>
            </p:extLst>
          </p:nvPr>
        </p:nvGraphicFramePr>
        <p:xfrm>
          <a:off x="959558" y="1249270"/>
          <a:ext cx="4335293" cy="5608730"/>
        </p:xfrm>
        <a:graphic>
          <a:graphicData uri="http://schemas.openxmlformats.org/presentationml/2006/ole">
            <mc:AlternateContent xmlns:mc="http://schemas.openxmlformats.org/markup-compatibility/2006">
              <mc:Choice xmlns:v="urn:schemas-microsoft-com:vml" Requires="v">
                <p:oleObj spid="_x0000_s1094" name="Acrobat Document" r:id="rId3" imgW="4663368" imgH="6034849" progId="AcroExch.Document.DC">
                  <p:embed/>
                </p:oleObj>
              </mc:Choice>
              <mc:Fallback>
                <p:oleObj name="Acrobat Document" r:id="rId3" imgW="4663368" imgH="6034849" progId="AcroExch.Document.DC">
                  <p:embed/>
                  <p:pic>
                    <p:nvPicPr>
                      <p:cNvPr id="0" name=""/>
                      <p:cNvPicPr/>
                      <p:nvPr/>
                    </p:nvPicPr>
                    <p:blipFill>
                      <a:blip r:embed="rId4"/>
                      <a:stretch>
                        <a:fillRect/>
                      </a:stretch>
                    </p:blipFill>
                    <p:spPr>
                      <a:xfrm>
                        <a:off x="959558" y="1249270"/>
                        <a:ext cx="4335293" cy="5608730"/>
                      </a:xfrm>
                      <a:prstGeom prst="rect">
                        <a:avLst/>
                      </a:prstGeom>
                    </p:spPr>
                  </p:pic>
                </p:oleObj>
              </mc:Fallback>
            </mc:AlternateContent>
          </a:graphicData>
        </a:graphic>
      </p:graphicFrame>
    </p:spTree>
    <p:extLst>
      <p:ext uri="{BB962C8B-B14F-4D97-AF65-F5344CB8AC3E}">
        <p14:creationId xmlns:p14="http://schemas.microsoft.com/office/powerpoint/2010/main" val="3858078596"/>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Screen New Hires on DOL Form </a:t>
            </a:r>
            <a:r>
              <a:rPr lang="en-US" dirty="0" smtClean="0"/>
              <a:t>9061</a:t>
            </a:r>
            <a:endParaRPr lang="en-US"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4180934188"/>
              </p:ext>
            </p:extLst>
          </p:nvPr>
        </p:nvGraphicFramePr>
        <p:xfrm>
          <a:off x="1628374" y="1300579"/>
          <a:ext cx="3721100" cy="4813300"/>
        </p:xfrm>
        <a:graphic>
          <a:graphicData uri="http://schemas.openxmlformats.org/presentationml/2006/ole">
            <mc:AlternateContent xmlns:mc="http://schemas.openxmlformats.org/markup-compatibility/2006">
              <mc:Choice xmlns:v="urn:schemas-microsoft-com:vml" Requires="v">
                <p:oleObj spid="_x0000_s2118" name="Acrobat Document" r:id="rId3" imgW="4663368" imgH="6034849" progId="AcroExch.Document.DC">
                  <p:embed/>
                </p:oleObj>
              </mc:Choice>
              <mc:Fallback>
                <p:oleObj name="Acrobat Document" r:id="rId3" imgW="4663368" imgH="6034849" progId="AcroExch.Document.DC">
                  <p:embed/>
                  <p:pic>
                    <p:nvPicPr>
                      <p:cNvPr id="0" name=""/>
                      <p:cNvPicPr/>
                      <p:nvPr/>
                    </p:nvPicPr>
                    <p:blipFill>
                      <a:blip r:embed="rId4"/>
                      <a:stretch>
                        <a:fillRect/>
                      </a:stretch>
                    </p:blipFill>
                    <p:spPr>
                      <a:xfrm>
                        <a:off x="1628374" y="1300579"/>
                        <a:ext cx="3721100" cy="4813300"/>
                      </a:xfrm>
                      <a:prstGeom prst="rect">
                        <a:avLst/>
                      </a:prstGeom>
                    </p:spPr>
                  </p:pic>
                </p:oleObj>
              </mc:Fallback>
            </mc:AlternateContent>
          </a:graphicData>
        </a:graphic>
      </p:graphicFrame>
    </p:spTree>
    <p:extLst>
      <p:ext uri="{BB962C8B-B14F-4D97-AF65-F5344CB8AC3E}">
        <p14:creationId xmlns:p14="http://schemas.microsoft.com/office/powerpoint/2010/main" val="1805288695"/>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0576" y="365127"/>
            <a:ext cx="6824773" cy="779730"/>
          </a:xfrm>
        </p:spPr>
        <p:txBody>
          <a:bodyPr>
            <a:normAutofit fontScale="90000"/>
          </a:bodyPr>
          <a:lstStyle/>
          <a:p>
            <a:r>
              <a:rPr lang="en-US" dirty="0"/>
              <a:t>How Do you compute the Tax Credit?</a:t>
            </a:r>
          </a:p>
        </p:txBody>
      </p:sp>
      <p:sp>
        <p:nvSpPr>
          <p:cNvPr id="3" name="Content Placeholder 2"/>
          <p:cNvSpPr>
            <a:spLocks noGrp="1"/>
          </p:cNvSpPr>
          <p:nvPr>
            <p:ph idx="1"/>
          </p:nvPr>
        </p:nvSpPr>
        <p:spPr>
          <a:xfrm>
            <a:off x="97654" y="1144857"/>
            <a:ext cx="8833281" cy="5713143"/>
          </a:xfrm>
        </p:spPr>
        <p:txBody>
          <a:bodyPr>
            <a:noAutofit/>
          </a:bodyPr>
          <a:lstStyle/>
          <a:p>
            <a:pPr marL="0" lvl="0" indent="0" eaLnBrk="0" fontAlgn="base" hangingPunct="0">
              <a:spcBef>
                <a:spcPct val="0"/>
              </a:spcBef>
              <a:spcAft>
                <a:spcPct val="0"/>
              </a:spcAft>
              <a:buNone/>
            </a:pPr>
            <a:r>
              <a:rPr lang="en-US" altLang="en-US" sz="1200" b="1" dirty="0">
                <a:solidFill>
                  <a:srgbClr val="000000"/>
                </a:solidFill>
              </a:rPr>
              <a:t>Calculating the Tax Credit</a:t>
            </a:r>
          </a:p>
          <a:p>
            <a:pPr marL="0" lvl="0" indent="0" eaLnBrk="0" fontAlgn="base" hangingPunct="0">
              <a:spcBef>
                <a:spcPct val="0"/>
              </a:spcBef>
              <a:spcAft>
                <a:spcPct val="0"/>
              </a:spcAft>
              <a:buNone/>
            </a:pPr>
            <a:r>
              <a:rPr lang="en-US" altLang="en-US" sz="1100" dirty="0">
                <a:solidFill>
                  <a:srgbClr val="000000"/>
                </a:solidFill>
              </a:rPr>
              <a:t>The tax credit amount under the WOTC program depends on employee retention. For most target groups, WOTC is based on qualified wages paid to the employee for the first year of employment. </a:t>
            </a:r>
            <a:r>
              <a:rPr lang="en-US" altLang="en-US" sz="1100" dirty="0" smtClean="0">
                <a:solidFill>
                  <a:srgbClr val="000000"/>
                </a:solidFill>
              </a:rPr>
              <a:t>For </a:t>
            </a:r>
            <a:r>
              <a:rPr lang="en-US" altLang="en-US" sz="1100" dirty="0">
                <a:solidFill>
                  <a:srgbClr val="000000"/>
                </a:solidFill>
              </a:rPr>
              <a:t>Long-Term Family Assistance recipients, WOTC is based on a two-year retention </a:t>
            </a:r>
            <a:r>
              <a:rPr lang="en-US" altLang="en-US" sz="1100" dirty="0" smtClean="0">
                <a:solidFill>
                  <a:srgbClr val="000000"/>
                </a:solidFill>
              </a:rPr>
              <a:t>period.</a:t>
            </a:r>
            <a:endParaRPr lang="en-US" altLang="en-US" sz="3200" dirty="0"/>
          </a:p>
          <a:p>
            <a:pPr marL="0" indent="0">
              <a:lnSpc>
                <a:spcPct val="120000"/>
              </a:lnSpc>
              <a:spcBef>
                <a:spcPts val="0"/>
              </a:spcBef>
              <a:buNone/>
            </a:pPr>
            <a:endParaRPr lang="en-US" sz="1100" dirty="0" smtClean="0"/>
          </a:p>
          <a:p>
            <a:pPr marL="0" indent="0">
              <a:lnSpc>
                <a:spcPct val="120000"/>
              </a:lnSpc>
              <a:spcBef>
                <a:spcPts val="0"/>
              </a:spcBef>
              <a:buNone/>
            </a:pPr>
            <a:r>
              <a:rPr lang="en-US" sz="1100" dirty="0" smtClean="0"/>
              <a:t>T</a:t>
            </a:r>
            <a:r>
              <a:rPr lang="en-US" sz="1100" dirty="0" smtClean="0">
                <a:solidFill>
                  <a:schemeClr val="tx1">
                    <a:lumMod val="50000"/>
                  </a:schemeClr>
                </a:solidFill>
              </a:rPr>
              <a:t>here </a:t>
            </a:r>
            <a:r>
              <a:rPr lang="en-US" sz="1100" dirty="0">
                <a:solidFill>
                  <a:schemeClr val="tx1">
                    <a:lumMod val="50000"/>
                  </a:schemeClr>
                </a:solidFill>
              </a:rPr>
              <a:t>are bench marks:</a:t>
            </a:r>
          </a:p>
          <a:p>
            <a:pPr marL="0" indent="0">
              <a:lnSpc>
                <a:spcPct val="120000"/>
              </a:lnSpc>
              <a:spcBef>
                <a:spcPts val="0"/>
              </a:spcBef>
              <a:buNone/>
            </a:pPr>
            <a:r>
              <a:rPr lang="en-US" sz="1100" dirty="0">
                <a:solidFill>
                  <a:schemeClr val="tx1">
                    <a:lumMod val="50000"/>
                  </a:schemeClr>
                </a:solidFill>
              </a:rPr>
              <a:t>	The qualified individual must work a </a:t>
            </a:r>
            <a:r>
              <a:rPr lang="en-US" sz="1100" b="1" i="1" dirty="0">
                <a:solidFill>
                  <a:schemeClr val="tx1">
                    <a:lumMod val="50000"/>
                  </a:schemeClr>
                </a:solidFill>
              </a:rPr>
              <a:t>minimum 120 hours</a:t>
            </a:r>
            <a:r>
              <a:rPr lang="en-US" sz="1100" dirty="0">
                <a:solidFill>
                  <a:schemeClr val="tx1">
                    <a:lumMod val="50000"/>
                  </a:schemeClr>
                </a:solidFill>
              </a:rPr>
              <a:t>, to receive </a:t>
            </a:r>
            <a:r>
              <a:rPr lang="en-US" sz="1100" b="1" i="1" dirty="0">
                <a:solidFill>
                  <a:schemeClr val="tx1">
                    <a:lumMod val="50000"/>
                  </a:schemeClr>
                </a:solidFill>
              </a:rPr>
              <a:t>25% first year wages </a:t>
            </a:r>
            <a:r>
              <a:rPr lang="en-US" sz="1100" dirty="0">
                <a:solidFill>
                  <a:schemeClr val="tx1">
                    <a:lumMod val="50000"/>
                  </a:schemeClr>
                </a:solidFill>
              </a:rPr>
              <a:t>maximum </a:t>
            </a:r>
            <a:r>
              <a:rPr lang="en-US" sz="1100" dirty="0" smtClean="0">
                <a:solidFill>
                  <a:schemeClr val="tx1">
                    <a:lumMod val="50000"/>
                  </a:schemeClr>
                </a:solidFill>
              </a:rPr>
              <a:t>tax credit</a:t>
            </a:r>
            <a:r>
              <a:rPr lang="en-US" sz="1100" dirty="0">
                <a:solidFill>
                  <a:schemeClr val="tx1">
                    <a:lumMod val="50000"/>
                  </a:schemeClr>
                </a:solidFill>
              </a:rPr>
              <a:t>.</a:t>
            </a:r>
          </a:p>
          <a:p>
            <a:pPr lvl="2">
              <a:buFont typeface="Wingdings" panose="05000000000000000000" pitchFamily="2" charset="2"/>
              <a:buChar char="§"/>
            </a:pPr>
            <a:r>
              <a:rPr lang="en-US" sz="1100" dirty="0">
                <a:solidFill>
                  <a:schemeClr val="tx1">
                    <a:lumMod val="50000"/>
                  </a:schemeClr>
                </a:solidFill>
              </a:rPr>
              <a:t>EE works 125 hours @ $10.00 = $1,250.00 – Tax Credit is $312.50</a:t>
            </a:r>
          </a:p>
          <a:p>
            <a:pPr lvl="2">
              <a:buFont typeface="Wingdings" panose="05000000000000000000" pitchFamily="2" charset="2"/>
              <a:buChar char="§"/>
            </a:pPr>
            <a:r>
              <a:rPr lang="en-US" sz="1200" dirty="0">
                <a:solidFill>
                  <a:schemeClr val="tx1">
                    <a:lumMod val="50000"/>
                  </a:schemeClr>
                </a:solidFill>
              </a:rPr>
              <a:t>Individual works </a:t>
            </a:r>
            <a:r>
              <a:rPr lang="en-US" sz="1200" b="1" dirty="0">
                <a:solidFill>
                  <a:schemeClr val="tx1">
                    <a:lumMod val="50000"/>
                  </a:schemeClr>
                </a:solidFill>
              </a:rPr>
              <a:t>400 hours</a:t>
            </a:r>
            <a:r>
              <a:rPr lang="en-US" sz="1200" dirty="0">
                <a:solidFill>
                  <a:schemeClr val="tx1">
                    <a:lumMod val="50000"/>
                  </a:schemeClr>
                </a:solidFill>
              </a:rPr>
              <a:t>, tax credit goes to </a:t>
            </a:r>
            <a:r>
              <a:rPr lang="en-US" sz="1200" b="1" i="1" dirty="0">
                <a:solidFill>
                  <a:schemeClr val="tx1">
                    <a:lumMod val="50000"/>
                  </a:schemeClr>
                </a:solidFill>
              </a:rPr>
              <a:t>40% of the individual's first year wages</a:t>
            </a:r>
            <a:r>
              <a:rPr lang="en-US" sz="1200" dirty="0">
                <a:solidFill>
                  <a:schemeClr val="tx1">
                    <a:lumMod val="50000"/>
                  </a:schemeClr>
                </a:solidFill>
              </a:rPr>
              <a:t>, up to the maximum tax credit</a:t>
            </a:r>
          </a:p>
          <a:p>
            <a:pPr lvl="2">
              <a:buFont typeface="Wingdings" panose="05000000000000000000" pitchFamily="2" charset="2"/>
              <a:buChar char="§"/>
            </a:pPr>
            <a:r>
              <a:rPr lang="en-US" sz="1100" dirty="0">
                <a:solidFill>
                  <a:schemeClr val="tx1">
                    <a:lumMod val="50000"/>
                  </a:schemeClr>
                </a:solidFill>
              </a:rPr>
              <a:t>EE works 410 Hours @ $10.00 = $4,100.00  - Tax Credit is $1,640.00</a:t>
            </a:r>
          </a:p>
          <a:p>
            <a:pPr lvl="2">
              <a:buFont typeface="Wingdings" panose="05000000000000000000" pitchFamily="2" charset="2"/>
              <a:buChar char="§"/>
            </a:pPr>
            <a:r>
              <a:rPr lang="en-US" sz="1100" dirty="0">
                <a:solidFill>
                  <a:schemeClr val="tx1">
                    <a:lumMod val="50000"/>
                  </a:schemeClr>
                </a:solidFill>
              </a:rPr>
              <a:t>EE works 620 hours @ $10.00 =$6,200.00 – Tax Credit max’s out at $40% of first $6K = $2,400.00</a:t>
            </a:r>
          </a:p>
          <a:p>
            <a:pPr>
              <a:lnSpc>
                <a:spcPct val="120000"/>
              </a:lnSpc>
              <a:spcBef>
                <a:spcPts val="0"/>
              </a:spcBef>
              <a:buFont typeface="Wingdings" panose="05000000000000000000" pitchFamily="2" charset="2"/>
              <a:buChar char="§"/>
            </a:pPr>
            <a:endParaRPr lang="en-US" sz="1100" dirty="0">
              <a:solidFill>
                <a:schemeClr val="tx1">
                  <a:lumMod val="50000"/>
                </a:schemeClr>
              </a:solidFill>
            </a:endParaRPr>
          </a:p>
          <a:p>
            <a:pPr>
              <a:lnSpc>
                <a:spcPct val="120000"/>
              </a:lnSpc>
              <a:spcBef>
                <a:spcPts val="0"/>
              </a:spcBef>
              <a:buFont typeface="Wingdings" panose="05000000000000000000" pitchFamily="2" charset="2"/>
              <a:buChar char="§"/>
            </a:pPr>
            <a:r>
              <a:rPr lang="en-US" sz="1100" u="sng" dirty="0">
                <a:solidFill>
                  <a:schemeClr val="tx1">
                    <a:lumMod val="50000"/>
                  </a:schemeClr>
                </a:solidFill>
              </a:rPr>
              <a:t>Only</a:t>
            </a:r>
            <a:r>
              <a:rPr lang="en-US" sz="1100" dirty="0">
                <a:solidFill>
                  <a:schemeClr val="tx1">
                    <a:lumMod val="50000"/>
                  </a:schemeClr>
                </a:solidFill>
              </a:rPr>
              <a:t> for the </a:t>
            </a:r>
            <a:r>
              <a:rPr lang="en-US" sz="1100" b="1" dirty="0">
                <a:solidFill>
                  <a:schemeClr val="tx1">
                    <a:lumMod val="50000"/>
                  </a:schemeClr>
                </a:solidFill>
              </a:rPr>
              <a:t>Long-term Temporary Assistance for Needy Families (TANF) </a:t>
            </a:r>
            <a:r>
              <a:rPr lang="en-US" sz="1100" dirty="0">
                <a:solidFill>
                  <a:schemeClr val="tx1">
                    <a:lumMod val="50000"/>
                  </a:schemeClr>
                </a:solidFill>
              </a:rPr>
              <a:t>target group,  the credit is available for a 2</a:t>
            </a:r>
            <a:r>
              <a:rPr lang="en-US" sz="1100" baseline="30000" dirty="0">
                <a:solidFill>
                  <a:schemeClr val="tx1">
                    <a:lumMod val="50000"/>
                  </a:schemeClr>
                </a:solidFill>
              </a:rPr>
              <a:t>nd</a:t>
            </a:r>
            <a:r>
              <a:rPr lang="en-US" sz="1100" dirty="0">
                <a:solidFill>
                  <a:schemeClr val="tx1">
                    <a:lumMod val="50000"/>
                  </a:schemeClr>
                </a:solidFill>
              </a:rPr>
              <a:t> year of employment,  Goal is to keep people in the work-force. </a:t>
            </a:r>
          </a:p>
          <a:p>
            <a:pPr>
              <a:buFont typeface="Wingdings" panose="05000000000000000000" pitchFamily="2" charset="2"/>
              <a:buChar char="§"/>
            </a:pPr>
            <a:r>
              <a:rPr lang="en-US" sz="1100" dirty="0">
                <a:solidFill>
                  <a:schemeClr val="tx1">
                    <a:lumMod val="50000"/>
                  </a:schemeClr>
                </a:solidFill>
              </a:rPr>
              <a:t>In the first year, employers may claim a tax credit equal to:</a:t>
            </a:r>
          </a:p>
          <a:p>
            <a:pPr lvl="1">
              <a:buFont typeface="Wingdings" panose="05000000000000000000" pitchFamily="2" charset="2"/>
              <a:buChar char="§"/>
            </a:pPr>
            <a:r>
              <a:rPr lang="en-US" sz="1100" dirty="0">
                <a:solidFill>
                  <a:schemeClr val="tx1">
                    <a:lumMod val="50000"/>
                  </a:schemeClr>
                </a:solidFill>
              </a:rPr>
              <a:t>25% of the first-year wages, up to the maximum tax credit, if the individual works at least 120 hours</a:t>
            </a:r>
          </a:p>
          <a:p>
            <a:pPr lvl="1">
              <a:buFont typeface="Wingdings" panose="05000000000000000000" pitchFamily="2" charset="2"/>
              <a:buChar char="§"/>
            </a:pPr>
            <a:r>
              <a:rPr lang="en-US" sz="1100" dirty="0">
                <a:solidFill>
                  <a:schemeClr val="tx1">
                    <a:lumMod val="50000"/>
                  </a:schemeClr>
                </a:solidFill>
              </a:rPr>
              <a:t>40% of the first-year wages, up to the maximum tax credit, if the individual works at least 400 hours</a:t>
            </a:r>
          </a:p>
          <a:p>
            <a:pPr>
              <a:buFont typeface="Wingdings" panose="05000000000000000000" pitchFamily="2" charset="2"/>
              <a:buChar char="§"/>
            </a:pPr>
            <a:r>
              <a:rPr lang="en-US" sz="1100" dirty="0">
                <a:solidFill>
                  <a:schemeClr val="tx1">
                    <a:lumMod val="50000"/>
                  </a:schemeClr>
                </a:solidFill>
              </a:rPr>
              <a:t>In </a:t>
            </a:r>
            <a:r>
              <a:rPr lang="en-US" sz="1100" b="1" dirty="0">
                <a:solidFill>
                  <a:schemeClr val="tx1">
                    <a:lumMod val="50000"/>
                  </a:schemeClr>
                </a:solidFill>
              </a:rPr>
              <a:t>the second year</a:t>
            </a:r>
            <a:r>
              <a:rPr lang="en-US" sz="1100" dirty="0">
                <a:solidFill>
                  <a:schemeClr val="tx1">
                    <a:lumMod val="50000"/>
                  </a:schemeClr>
                </a:solidFill>
              </a:rPr>
              <a:t>, employers may claim a tax credit equal to:</a:t>
            </a:r>
          </a:p>
          <a:p>
            <a:pPr lvl="1">
              <a:buFont typeface="Wingdings" panose="05000000000000000000" pitchFamily="2" charset="2"/>
              <a:buChar char="§"/>
            </a:pPr>
            <a:r>
              <a:rPr lang="en-US" sz="1100" dirty="0">
                <a:solidFill>
                  <a:schemeClr val="tx1">
                    <a:lumMod val="50000"/>
                  </a:schemeClr>
                </a:solidFill>
              </a:rPr>
              <a:t>25% of the second-year wages, up to the maximum tax credit, if the individual works at least 120 hours</a:t>
            </a:r>
          </a:p>
          <a:p>
            <a:pPr lvl="1">
              <a:buFont typeface="Wingdings" panose="05000000000000000000" pitchFamily="2" charset="2"/>
              <a:buChar char="§"/>
            </a:pPr>
            <a:r>
              <a:rPr lang="en-US" sz="1100" b="1" dirty="0">
                <a:solidFill>
                  <a:schemeClr val="tx1">
                    <a:lumMod val="50000"/>
                  </a:schemeClr>
                </a:solidFill>
              </a:rPr>
              <a:t>50% of the second-year wages</a:t>
            </a:r>
            <a:r>
              <a:rPr lang="en-US" sz="1100" dirty="0">
                <a:solidFill>
                  <a:schemeClr val="tx1">
                    <a:lumMod val="50000"/>
                  </a:schemeClr>
                </a:solidFill>
              </a:rPr>
              <a:t>, up to the maximum tax credit, if the individual works at least 400 hours</a:t>
            </a:r>
          </a:p>
          <a:p>
            <a:pPr marL="0" indent="0">
              <a:buNone/>
            </a:pPr>
            <a:endParaRPr lang="en-US" sz="1100" dirty="0" smtClean="0">
              <a:solidFill>
                <a:schemeClr val="tx1">
                  <a:lumMod val="50000"/>
                </a:schemeClr>
              </a:solidFill>
            </a:endParaRPr>
          </a:p>
          <a:p>
            <a:endParaRPr lang="en-US" sz="1100" dirty="0"/>
          </a:p>
        </p:txBody>
      </p:sp>
    </p:spTree>
    <p:extLst>
      <p:ext uri="{BB962C8B-B14F-4D97-AF65-F5344CB8AC3E}">
        <p14:creationId xmlns:p14="http://schemas.microsoft.com/office/powerpoint/2010/main" val="387982675"/>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9944" y="365127"/>
            <a:ext cx="6835406" cy="779730"/>
          </a:xfrm>
        </p:spPr>
        <p:txBody>
          <a:bodyPr/>
          <a:lstStyle/>
          <a:p>
            <a:r>
              <a:rPr lang="en-US" dirty="0"/>
              <a:t>About CMS</a:t>
            </a:r>
          </a:p>
        </p:txBody>
      </p:sp>
      <p:sp>
        <p:nvSpPr>
          <p:cNvPr id="5" name="Content Placeholder 4"/>
          <p:cNvSpPr>
            <a:spLocks noGrp="1"/>
          </p:cNvSpPr>
          <p:nvPr>
            <p:ph idx="1"/>
          </p:nvPr>
        </p:nvSpPr>
        <p:spPr>
          <a:xfrm>
            <a:off x="628650" y="1371050"/>
            <a:ext cx="6343650" cy="4813830"/>
          </a:xfrm>
        </p:spPr>
        <p:txBody>
          <a:bodyPr>
            <a:normAutofit/>
          </a:bodyPr>
          <a:lstStyle/>
          <a:p>
            <a:r>
              <a:rPr lang="en-US" sz="2000" dirty="0"/>
              <a:t>CMS has provided WOTC administration services since 1997.</a:t>
            </a:r>
          </a:p>
          <a:p>
            <a:r>
              <a:rPr lang="en-US" sz="2000" dirty="0"/>
              <a:t>20+ years of experience in Employment Tax Credits and HR &amp; Payroll Technology</a:t>
            </a:r>
          </a:p>
          <a:p>
            <a:r>
              <a:rPr lang="en-US" sz="2000" dirty="0"/>
              <a:t>Developed a secure online WOTC portal in 2015 to help customers automate WOTC processing and data collection.</a:t>
            </a:r>
          </a:p>
          <a:p>
            <a:r>
              <a:rPr lang="en-US" sz="2000" dirty="0"/>
              <a:t>Innovator in online technology to automate the complete hiring process with WOTC portal, web based recruiting and electronic onboarding products iRecruit and </a:t>
            </a:r>
            <a:r>
              <a:rPr lang="en-US" sz="2000" dirty="0" err="1"/>
              <a:t>iConnect</a:t>
            </a:r>
            <a:r>
              <a:rPr lang="en-US" sz="2000" dirty="0"/>
              <a:t>.</a:t>
            </a:r>
          </a:p>
          <a:p>
            <a:r>
              <a:rPr lang="en-US" sz="2000" dirty="0"/>
              <a:t>Believes in a customer-centric approach to maximize your return on investment.</a:t>
            </a:r>
          </a:p>
          <a:p>
            <a:pPr>
              <a:buNone/>
            </a:pPr>
            <a:endParaRPr lang="en-US" sz="2400" dirty="0"/>
          </a:p>
          <a:p>
            <a:endParaRPr lang="en-US" dirty="0"/>
          </a:p>
          <a:p>
            <a:endParaRPr lang="en-US" dirty="0"/>
          </a:p>
          <a:p>
            <a:pPr lvl="1"/>
            <a:endParaRPr lang="en-US" dirty="0"/>
          </a:p>
          <a:p>
            <a:pPr lvl="2"/>
            <a:endParaRPr lang="en-US" dirty="0"/>
          </a:p>
        </p:txBody>
      </p:sp>
      <p:pic>
        <p:nvPicPr>
          <p:cNvPr id="4" name="Picture 3" descr="A person wearing a suit and tie standing in front of a curtain&#10;&#10;Description generated with very high confidence">
            <a:extLst>
              <a:ext uri="{FF2B5EF4-FFF2-40B4-BE49-F238E27FC236}">
                <a16:creationId xmlns:a16="http://schemas.microsoft.com/office/drawing/2014/main" xmlns="" id="{BAC2232D-5A3D-4A81-9089-3A3DC9F65D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72300" y="1371050"/>
            <a:ext cx="1881245" cy="1252324"/>
          </a:xfrm>
          <a:prstGeom prst="rect">
            <a:avLst/>
          </a:prstGeom>
        </p:spPr>
      </p:pic>
    </p:spTree>
    <p:extLst>
      <p:ext uri="{BB962C8B-B14F-4D97-AF65-F5344CB8AC3E}">
        <p14:creationId xmlns:p14="http://schemas.microsoft.com/office/powerpoint/2010/main" val="638908709"/>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0576" y="365127"/>
            <a:ext cx="6824773" cy="779730"/>
          </a:xfrm>
        </p:spPr>
        <p:txBody>
          <a:bodyPr/>
          <a:lstStyle/>
          <a:p>
            <a:r>
              <a:rPr lang="en-US" dirty="0"/>
              <a:t>WOTC Calculation Chart</a:t>
            </a:r>
          </a:p>
        </p:txBody>
      </p:sp>
      <p:pic>
        <p:nvPicPr>
          <p:cNvPr id="5" name="Content Placeholder 4"/>
          <p:cNvPicPr>
            <a:picLocks noGrp="1" noChangeAspect="1"/>
          </p:cNvPicPr>
          <p:nvPr>
            <p:ph idx="1"/>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47313" y="1262705"/>
            <a:ext cx="8269256" cy="4176070"/>
          </a:xfrm>
        </p:spPr>
      </p:pic>
    </p:spTree>
    <p:extLst>
      <p:ext uri="{BB962C8B-B14F-4D97-AF65-F5344CB8AC3E}">
        <p14:creationId xmlns:p14="http://schemas.microsoft.com/office/powerpoint/2010/main" val="3338421378"/>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0576" y="365127"/>
            <a:ext cx="6824773" cy="779730"/>
          </a:xfrm>
        </p:spPr>
        <p:txBody>
          <a:bodyPr/>
          <a:lstStyle/>
          <a:p>
            <a:r>
              <a:rPr lang="en-US" dirty="0"/>
              <a:t>WOTC Calculation Chart</a:t>
            </a:r>
          </a:p>
        </p:txBody>
      </p:sp>
      <p:pic>
        <p:nvPicPr>
          <p:cNvPr id="4" name="Content Placeholder 3"/>
          <p:cNvPicPr>
            <a:picLocks noGrp="1" noChangeAspect="1"/>
          </p:cNvPicPr>
          <p:nvPr>
            <p:ph idx="1"/>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49224" y="1261872"/>
            <a:ext cx="8266176" cy="3324439"/>
          </a:xfrm>
        </p:spPr>
      </p:pic>
    </p:spTree>
    <p:extLst>
      <p:ext uri="{BB962C8B-B14F-4D97-AF65-F5344CB8AC3E}">
        <p14:creationId xmlns:p14="http://schemas.microsoft.com/office/powerpoint/2010/main" val="3339585379"/>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65127"/>
            <a:ext cx="6686550" cy="779730"/>
          </a:xfrm>
        </p:spPr>
        <p:txBody>
          <a:bodyPr/>
          <a:lstStyle/>
          <a:p>
            <a:r>
              <a:rPr lang="en-US" dirty="0"/>
              <a:t>Sample Calculation</a:t>
            </a:r>
          </a:p>
        </p:txBody>
      </p:sp>
      <p:graphicFrame>
        <p:nvGraphicFramePr>
          <p:cNvPr id="4" name="Table 3"/>
          <p:cNvGraphicFramePr>
            <a:graphicFrameLocks noGrp="1"/>
          </p:cNvGraphicFramePr>
          <p:nvPr>
            <p:extLst>
              <p:ext uri="{D42A27DB-BD31-4B8C-83A1-F6EECF244321}">
                <p14:modId xmlns:p14="http://schemas.microsoft.com/office/powerpoint/2010/main" val="2861309706"/>
              </p:ext>
            </p:extLst>
          </p:nvPr>
        </p:nvGraphicFramePr>
        <p:xfrm>
          <a:off x="1295400" y="1232439"/>
          <a:ext cx="6841342" cy="4507331"/>
        </p:xfrm>
        <a:graphic>
          <a:graphicData uri="http://schemas.openxmlformats.org/drawingml/2006/table">
            <a:tbl>
              <a:tblPr>
                <a:tableStyleId>{5C22544A-7EE6-4342-B048-85BDC9FD1C3A}</a:tableStyleId>
              </a:tblPr>
              <a:tblGrid>
                <a:gridCol w="1243041">
                  <a:extLst>
                    <a:ext uri="{9D8B030D-6E8A-4147-A177-3AD203B41FA5}">
                      <a16:colId xmlns:a16="http://schemas.microsoft.com/office/drawing/2014/main" xmlns="" val="20000"/>
                    </a:ext>
                  </a:extLst>
                </a:gridCol>
                <a:gridCol w="621113">
                  <a:extLst>
                    <a:ext uri="{9D8B030D-6E8A-4147-A177-3AD203B41FA5}">
                      <a16:colId xmlns:a16="http://schemas.microsoft.com/office/drawing/2014/main" xmlns="" val="20001"/>
                    </a:ext>
                  </a:extLst>
                </a:gridCol>
                <a:gridCol w="215320">
                  <a:extLst>
                    <a:ext uri="{9D8B030D-6E8A-4147-A177-3AD203B41FA5}">
                      <a16:colId xmlns:a16="http://schemas.microsoft.com/office/drawing/2014/main" xmlns="" val="20002"/>
                    </a:ext>
                  </a:extLst>
                </a:gridCol>
                <a:gridCol w="679083">
                  <a:extLst>
                    <a:ext uri="{9D8B030D-6E8A-4147-A177-3AD203B41FA5}">
                      <a16:colId xmlns:a16="http://schemas.microsoft.com/office/drawing/2014/main" xmlns="" val="20003"/>
                    </a:ext>
                  </a:extLst>
                </a:gridCol>
                <a:gridCol w="215320">
                  <a:extLst>
                    <a:ext uri="{9D8B030D-6E8A-4147-A177-3AD203B41FA5}">
                      <a16:colId xmlns:a16="http://schemas.microsoft.com/office/drawing/2014/main" xmlns="" val="20004"/>
                    </a:ext>
                  </a:extLst>
                </a:gridCol>
                <a:gridCol w="621113">
                  <a:extLst>
                    <a:ext uri="{9D8B030D-6E8A-4147-A177-3AD203B41FA5}">
                      <a16:colId xmlns:a16="http://schemas.microsoft.com/office/drawing/2014/main" xmlns="" val="20005"/>
                    </a:ext>
                  </a:extLst>
                </a:gridCol>
                <a:gridCol w="215320">
                  <a:extLst>
                    <a:ext uri="{9D8B030D-6E8A-4147-A177-3AD203B41FA5}">
                      <a16:colId xmlns:a16="http://schemas.microsoft.com/office/drawing/2014/main" xmlns="" val="20006"/>
                    </a:ext>
                  </a:extLst>
                </a:gridCol>
                <a:gridCol w="621113">
                  <a:extLst>
                    <a:ext uri="{9D8B030D-6E8A-4147-A177-3AD203B41FA5}">
                      <a16:colId xmlns:a16="http://schemas.microsoft.com/office/drawing/2014/main" xmlns="" val="20007"/>
                    </a:ext>
                  </a:extLst>
                </a:gridCol>
                <a:gridCol w="215320">
                  <a:extLst>
                    <a:ext uri="{9D8B030D-6E8A-4147-A177-3AD203B41FA5}">
                      <a16:colId xmlns:a16="http://schemas.microsoft.com/office/drawing/2014/main" xmlns="" val="20008"/>
                    </a:ext>
                  </a:extLst>
                </a:gridCol>
                <a:gridCol w="621113">
                  <a:extLst>
                    <a:ext uri="{9D8B030D-6E8A-4147-A177-3AD203B41FA5}">
                      <a16:colId xmlns:a16="http://schemas.microsoft.com/office/drawing/2014/main" xmlns="" val="20009"/>
                    </a:ext>
                  </a:extLst>
                </a:gridCol>
                <a:gridCol w="215320">
                  <a:extLst>
                    <a:ext uri="{9D8B030D-6E8A-4147-A177-3AD203B41FA5}">
                      <a16:colId xmlns:a16="http://schemas.microsoft.com/office/drawing/2014/main" xmlns="" val="20010"/>
                    </a:ext>
                  </a:extLst>
                </a:gridCol>
                <a:gridCol w="679083">
                  <a:extLst>
                    <a:ext uri="{9D8B030D-6E8A-4147-A177-3AD203B41FA5}">
                      <a16:colId xmlns:a16="http://schemas.microsoft.com/office/drawing/2014/main" xmlns="" val="20011"/>
                    </a:ext>
                  </a:extLst>
                </a:gridCol>
                <a:gridCol w="679083">
                  <a:extLst>
                    <a:ext uri="{9D8B030D-6E8A-4147-A177-3AD203B41FA5}">
                      <a16:colId xmlns:a16="http://schemas.microsoft.com/office/drawing/2014/main" xmlns="" val="20012"/>
                    </a:ext>
                  </a:extLst>
                </a:gridCol>
              </a:tblGrid>
              <a:tr h="281758">
                <a:tc gridSpan="12">
                  <a:txBody>
                    <a:bodyPr/>
                    <a:lstStyle/>
                    <a:p>
                      <a:pPr algn="l" fontAlgn="b"/>
                      <a:r>
                        <a:rPr lang="en-US" sz="1800" u="none" strike="noStrike" dirty="0">
                          <a:effectLst/>
                        </a:rPr>
                        <a:t>Sample Benefits Calculation for WOTC screening</a:t>
                      </a:r>
                      <a:endParaRPr lang="en-US" sz="1800" b="1" i="0" u="none" strike="noStrike" dirty="0">
                        <a:solidFill>
                          <a:srgbClr val="FFFFFF"/>
                        </a:solidFill>
                        <a:effectLst/>
                        <a:latin typeface="Arial" panose="020B0604020202020204" pitchFamily="34" charset="0"/>
                      </a:endParaRPr>
                    </a:p>
                  </a:txBody>
                  <a:tcPr marL="9419" marR="9419" marT="9419"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800" u="none" strike="noStrike">
                          <a:effectLst/>
                        </a:rPr>
                        <a:t> </a:t>
                      </a:r>
                      <a:endParaRPr lang="en-US" sz="1800" b="0" i="0" u="none" strike="noStrike">
                        <a:solidFill>
                          <a:srgbClr val="FFFFFF"/>
                        </a:solidFill>
                        <a:effectLst/>
                        <a:latin typeface="Calibri" panose="020F0502020204030204" pitchFamily="34" charset="0"/>
                      </a:endParaRPr>
                    </a:p>
                  </a:txBody>
                  <a:tcPr marL="9419" marR="9419" marT="9419" marB="0" anchor="b"/>
                </a:tc>
                <a:extLst>
                  <a:ext uri="{0D108BD9-81ED-4DB2-BD59-A6C34878D82A}">
                    <a16:rowId xmlns:a16="http://schemas.microsoft.com/office/drawing/2014/main" xmlns="" val="10000"/>
                  </a:ext>
                </a:extLst>
              </a:tr>
              <a:tr h="351966">
                <a:tc>
                  <a:txBody>
                    <a:bodyPr/>
                    <a:lstStyle/>
                    <a:p>
                      <a:pPr algn="l" fontAlgn="b"/>
                      <a:r>
                        <a:rPr lang="en-US" sz="1000" b="1" u="none" strike="noStrike" dirty="0">
                          <a:solidFill>
                            <a:srgbClr val="324CCC"/>
                          </a:solidFill>
                          <a:effectLst/>
                        </a:rPr>
                        <a:t>Range of Effort</a:t>
                      </a:r>
                      <a:endParaRPr lang="en-US" sz="1000" b="1" i="0" u="none" strike="noStrike" dirty="0">
                        <a:solidFill>
                          <a:srgbClr val="324CCC"/>
                        </a:solidFill>
                        <a:effectLst/>
                        <a:latin typeface="Arial" panose="020B0604020202020204" pitchFamily="34" charset="0"/>
                      </a:endParaRPr>
                    </a:p>
                  </a:txBody>
                  <a:tcPr marL="9419" marR="9419" marT="9419" marB="0" anchor="b"/>
                </a:tc>
                <a:tc>
                  <a:txBody>
                    <a:bodyPr/>
                    <a:lstStyle/>
                    <a:p>
                      <a:pPr algn="r" fontAlgn="b"/>
                      <a:r>
                        <a:rPr lang="en-US" sz="1000" b="1" u="none" strike="noStrike" dirty="0">
                          <a:solidFill>
                            <a:srgbClr val="324CCC"/>
                          </a:solidFill>
                          <a:effectLst/>
                        </a:rPr>
                        <a:t>From</a:t>
                      </a:r>
                      <a:endParaRPr lang="en-US" sz="1000" b="1" i="0" u="none" strike="noStrike" dirty="0">
                        <a:solidFill>
                          <a:srgbClr val="324CCC"/>
                        </a:solidFill>
                        <a:effectLst/>
                        <a:latin typeface="Arial" panose="020B0604020202020204" pitchFamily="34" charset="0"/>
                      </a:endParaRPr>
                    </a:p>
                  </a:txBody>
                  <a:tcPr marL="9419" marR="9419" marT="9419" marB="0" anchor="b"/>
                </a:tc>
                <a:tc>
                  <a:txBody>
                    <a:bodyPr/>
                    <a:lstStyle/>
                    <a:p>
                      <a:pPr algn="r" fontAlgn="b"/>
                      <a:endParaRPr lang="en-US" sz="1000" b="1" i="0" u="none" strike="noStrike" dirty="0">
                        <a:solidFill>
                          <a:srgbClr val="324CCC"/>
                        </a:solidFill>
                        <a:effectLst/>
                        <a:latin typeface="Arial" panose="020B0604020202020204" pitchFamily="34" charset="0"/>
                      </a:endParaRPr>
                    </a:p>
                  </a:txBody>
                  <a:tcPr marL="9419" marR="9419" marT="9419" marB="0" anchor="b"/>
                </a:tc>
                <a:tc>
                  <a:txBody>
                    <a:bodyPr/>
                    <a:lstStyle/>
                    <a:p>
                      <a:pPr algn="r" fontAlgn="b"/>
                      <a:r>
                        <a:rPr lang="en-US" sz="1000" b="1" u="none" strike="noStrike" dirty="0">
                          <a:solidFill>
                            <a:srgbClr val="324CCC"/>
                          </a:solidFill>
                          <a:effectLst/>
                        </a:rPr>
                        <a:t>To</a:t>
                      </a:r>
                      <a:endParaRPr lang="en-US" sz="1000" b="1" i="0" u="none" strike="noStrike" dirty="0">
                        <a:solidFill>
                          <a:srgbClr val="324CCC"/>
                        </a:solidFill>
                        <a:effectLst/>
                        <a:latin typeface="Arial" panose="020B0604020202020204" pitchFamily="34" charset="0"/>
                      </a:endParaRPr>
                    </a:p>
                  </a:txBody>
                  <a:tcPr marL="9419" marR="9419" marT="9419" marB="0" anchor="b"/>
                </a:tc>
                <a:tc>
                  <a:txBody>
                    <a:bodyPr/>
                    <a:lstStyle/>
                    <a:p>
                      <a:pPr algn="r" fontAlgn="b"/>
                      <a:endParaRPr lang="en-US" sz="1000" b="1" i="0" u="none" strike="noStrike">
                        <a:solidFill>
                          <a:srgbClr val="324CCC"/>
                        </a:solidFill>
                        <a:effectLst/>
                        <a:latin typeface="Arial" panose="020B0604020202020204" pitchFamily="34" charset="0"/>
                      </a:endParaRPr>
                    </a:p>
                  </a:txBody>
                  <a:tcPr marL="9419" marR="9419" marT="9419" marB="0" anchor="b"/>
                </a:tc>
                <a:tc>
                  <a:txBody>
                    <a:bodyPr/>
                    <a:lstStyle/>
                    <a:p>
                      <a:pPr algn="r" fontAlgn="b"/>
                      <a:endParaRPr lang="en-US" sz="1000" b="1" i="0" u="none" strike="noStrike">
                        <a:solidFill>
                          <a:srgbClr val="324CCC"/>
                        </a:solidFill>
                        <a:effectLst/>
                        <a:latin typeface="Arial" panose="020B0604020202020204" pitchFamily="34" charset="0"/>
                      </a:endParaRPr>
                    </a:p>
                  </a:txBody>
                  <a:tcPr marL="9419" marR="9419" marT="9419" marB="0" anchor="b"/>
                </a:tc>
                <a:tc>
                  <a:txBody>
                    <a:bodyPr/>
                    <a:lstStyle/>
                    <a:p>
                      <a:pPr algn="r" fontAlgn="b"/>
                      <a:endParaRPr lang="en-US" sz="1000" b="1" i="0" u="none" strike="noStrike">
                        <a:solidFill>
                          <a:srgbClr val="324CCC"/>
                        </a:solidFill>
                        <a:effectLst/>
                        <a:latin typeface="Arial" panose="020B0604020202020204" pitchFamily="34" charset="0"/>
                      </a:endParaRPr>
                    </a:p>
                  </a:txBody>
                  <a:tcPr marL="9419" marR="9419" marT="9419" marB="0" anchor="b"/>
                </a:tc>
                <a:tc>
                  <a:txBody>
                    <a:bodyPr/>
                    <a:lstStyle/>
                    <a:p>
                      <a:pPr algn="r" fontAlgn="b"/>
                      <a:endParaRPr lang="en-US" sz="1000" b="1" i="0" u="none" strike="noStrike">
                        <a:solidFill>
                          <a:srgbClr val="324CCC"/>
                        </a:solidFill>
                        <a:effectLst/>
                        <a:latin typeface="Arial" panose="020B0604020202020204" pitchFamily="34" charset="0"/>
                      </a:endParaRPr>
                    </a:p>
                  </a:txBody>
                  <a:tcPr marL="9419" marR="9419" marT="9419" marB="0" anchor="b"/>
                </a:tc>
                <a:tc>
                  <a:txBody>
                    <a:bodyPr/>
                    <a:lstStyle/>
                    <a:p>
                      <a:pPr algn="r" fontAlgn="b"/>
                      <a:endParaRPr lang="en-US" sz="1000" b="1" i="0" u="none" strike="noStrike">
                        <a:solidFill>
                          <a:srgbClr val="324CCC"/>
                        </a:solidFill>
                        <a:effectLst/>
                        <a:latin typeface="Arial" panose="020B0604020202020204" pitchFamily="34" charset="0"/>
                      </a:endParaRPr>
                    </a:p>
                  </a:txBody>
                  <a:tcPr marL="9419" marR="9419" marT="9419" marB="0" anchor="b"/>
                </a:tc>
                <a:tc>
                  <a:txBody>
                    <a:bodyPr/>
                    <a:lstStyle/>
                    <a:p>
                      <a:pPr algn="r" fontAlgn="b"/>
                      <a:endParaRPr lang="en-US" sz="1000" b="1" i="0" u="none" strike="noStrike">
                        <a:solidFill>
                          <a:srgbClr val="324CCC"/>
                        </a:solidFill>
                        <a:effectLst/>
                        <a:latin typeface="Arial" panose="020B0604020202020204" pitchFamily="34" charset="0"/>
                      </a:endParaRPr>
                    </a:p>
                  </a:txBody>
                  <a:tcPr marL="9419" marR="9419" marT="9419" marB="0" anchor="b"/>
                </a:tc>
                <a:tc>
                  <a:txBody>
                    <a:bodyPr/>
                    <a:lstStyle/>
                    <a:p>
                      <a:pPr algn="r" fontAlgn="b"/>
                      <a:endParaRPr lang="en-US" sz="1100" b="1" i="0" u="none" strike="noStrike">
                        <a:solidFill>
                          <a:srgbClr val="324CCC"/>
                        </a:solidFill>
                        <a:effectLst/>
                        <a:latin typeface="Calibri" panose="020F0502020204030204" pitchFamily="34" charset="0"/>
                      </a:endParaRPr>
                    </a:p>
                  </a:txBody>
                  <a:tcPr marL="9419" marR="9419" marT="9419" marB="0" anchor="b"/>
                </a:tc>
                <a:tc>
                  <a:txBody>
                    <a:bodyPr/>
                    <a:lstStyle/>
                    <a:p>
                      <a:pPr algn="r" fontAlgn="b"/>
                      <a:endParaRPr lang="en-US" sz="1100" b="1" i="0" u="none" strike="noStrike">
                        <a:solidFill>
                          <a:srgbClr val="324CCC"/>
                        </a:solidFill>
                        <a:effectLst/>
                        <a:latin typeface="Calibri" panose="020F0502020204030204" pitchFamily="34" charset="0"/>
                      </a:endParaRPr>
                    </a:p>
                  </a:txBody>
                  <a:tcPr marL="9419" marR="9419" marT="9419" marB="0" anchor="b"/>
                </a:tc>
                <a:tc>
                  <a:txBody>
                    <a:bodyPr/>
                    <a:lstStyle/>
                    <a:p>
                      <a:pPr algn="r" fontAlgn="b"/>
                      <a:endParaRPr lang="en-US" sz="1100" b="1" i="0" u="none" strike="noStrike">
                        <a:solidFill>
                          <a:srgbClr val="324CCC"/>
                        </a:solidFill>
                        <a:effectLst/>
                        <a:latin typeface="Calibri" panose="020F0502020204030204" pitchFamily="34" charset="0"/>
                      </a:endParaRPr>
                    </a:p>
                  </a:txBody>
                  <a:tcPr marL="9419" marR="9419" marT="9419" marB="0" anchor="b"/>
                </a:tc>
                <a:extLst>
                  <a:ext uri="{0D108BD9-81ED-4DB2-BD59-A6C34878D82A}">
                    <a16:rowId xmlns:a16="http://schemas.microsoft.com/office/drawing/2014/main" xmlns="" val="10001"/>
                  </a:ext>
                </a:extLst>
              </a:tr>
              <a:tr h="351966">
                <a:tc>
                  <a:txBody>
                    <a:bodyPr/>
                    <a:lstStyle/>
                    <a:p>
                      <a:pPr algn="l" fontAlgn="b"/>
                      <a:r>
                        <a:rPr lang="en-US" sz="1000" b="1" u="none" strike="noStrike">
                          <a:solidFill>
                            <a:srgbClr val="324CCC"/>
                          </a:solidFill>
                          <a:effectLst/>
                        </a:rPr>
                        <a:t>W2 Hires per Year</a:t>
                      </a:r>
                      <a:endParaRPr lang="en-US" sz="1000" b="1" i="0" u="none" strike="noStrike">
                        <a:solidFill>
                          <a:srgbClr val="324CCC"/>
                        </a:solidFill>
                        <a:effectLst/>
                        <a:latin typeface="Arial" panose="020B0604020202020204" pitchFamily="34" charset="0"/>
                      </a:endParaRPr>
                    </a:p>
                  </a:txBody>
                  <a:tcPr marL="9419" marR="9419" marT="9419" marB="0" anchor="b"/>
                </a:tc>
                <a:tc>
                  <a:txBody>
                    <a:bodyPr/>
                    <a:lstStyle/>
                    <a:p>
                      <a:pPr algn="r" fontAlgn="b"/>
                      <a:r>
                        <a:rPr lang="en-US" sz="1000" b="1" u="none" strike="noStrike">
                          <a:solidFill>
                            <a:srgbClr val="324CCC"/>
                          </a:solidFill>
                          <a:effectLst/>
                        </a:rPr>
                        <a:t>             25 </a:t>
                      </a:r>
                      <a:endParaRPr lang="en-US" sz="1000" b="1" i="0" u="none" strike="noStrike">
                        <a:solidFill>
                          <a:srgbClr val="324CCC"/>
                        </a:solidFill>
                        <a:effectLst/>
                        <a:latin typeface="Arial" panose="020B0604020202020204" pitchFamily="34" charset="0"/>
                      </a:endParaRPr>
                    </a:p>
                  </a:txBody>
                  <a:tcPr marL="9419" marR="9419" marT="9419" marB="0" anchor="b"/>
                </a:tc>
                <a:tc>
                  <a:txBody>
                    <a:bodyPr/>
                    <a:lstStyle/>
                    <a:p>
                      <a:pPr algn="r" fontAlgn="b"/>
                      <a:endParaRPr lang="en-US" sz="1000" b="1" i="0" u="none" strike="noStrike">
                        <a:solidFill>
                          <a:srgbClr val="324CCC"/>
                        </a:solidFill>
                        <a:effectLst/>
                        <a:latin typeface="Arial" panose="020B0604020202020204" pitchFamily="34" charset="0"/>
                      </a:endParaRPr>
                    </a:p>
                  </a:txBody>
                  <a:tcPr marL="9419" marR="9419" marT="9419" marB="0" anchor="b"/>
                </a:tc>
                <a:tc>
                  <a:txBody>
                    <a:bodyPr/>
                    <a:lstStyle/>
                    <a:p>
                      <a:pPr algn="r" fontAlgn="b"/>
                      <a:r>
                        <a:rPr lang="en-US" sz="1000" b="1" u="none" strike="noStrike" dirty="0">
                          <a:solidFill>
                            <a:srgbClr val="324CCC"/>
                          </a:solidFill>
                          <a:effectLst/>
                        </a:rPr>
                        <a:t>              50 </a:t>
                      </a:r>
                      <a:endParaRPr lang="en-US" sz="1000" b="1" i="0" u="none" strike="noStrike" dirty="0">
                        <a:solidFill>
                          <a:srgbClr val="324CCC"/>
                        </a:solidFill>
                        <a:effectLst/>
                        <a:latin typeface="Arial" panose="020B0604020202020204" pitchFamily="34" charset="0"/>
                      </a:endParaRPr>
                    </a:p>
                  </a:txBody>
                  <a:tcPr marL="9419" marR="9419" marT="9419" marB="0" anchor="b"/>
                </a:tc>
                <a:tc>
                  <a:txBody>
                    <a:bodyPr/>
                    <a:lstStyle/>
                    <a:p>
                      <a:pPr algn="r" fontAlgn="b"/>
                      <a:endParaRPr lang="en-US" sz="1000" b="1" i="0" u="none" strike="noStrike" dirty="0">
                        <a:solidFill>
                          <a:srgbClr val="324CCC"/>
                        </a:solidFill>
                        <a:effectLst/>
                        <a:latin typeface="Arial" panose="020B0604020202020204" pitchFamily="34" charset="0"/>
                      </a:endParaRPr>
                    </a:p>
                  </a:txBody>
                  <a:tcPr marL="9419" marR="9419" marT="9419" marB="0" anchor="b"/>
                </a:tc>
                <a:tc>
                  <a:txBody>
                    <a:bodyPr/>
                    <a:lstStyle/>
                    <a:p>
                      <a:pPr algn="r" fontAlgn="b"/>
                      <a:r>
                        <a:rPr lang="en-US" sz="1000" b="1" u="none" strike="noStrike" dirty="0">
                          <a:solidFill>
                            <a:srgbClr val="324CCC"/>
                          </a:solidFill>
                          <a:effectLst/>
                        </a:rPr>
                        <a:t>           100 </a:t>
                      </a:r>
                      <a:endParaRPr lang="en-US" sz="1000" b="1" i="0" u="none" strike="noStrike" dirty="0">
                        <a:solidFill>
                          <a:srgbClr val="324CCC"/>
                        </a:solidFill>
                        <a:effectLst/>
                        <a:latin typeface="Arial" panose="020B0604020202020204" pitchFamily="34" charset="0"/>
                      </a:endParaRPr>
                    </a:p>
                  </a:txBody>
                  <a:tcPr marL="9419" marR="9419" marT="9419" marB="0" anchor="b"/>
                </a:tc>
                <a:tc>
                  <a:txBody>
                    <a:bodyPr/>
                    <a:lstStyle/>
                    <a:p>
                      <a:pPr algn="r" fontAlgn="b"/>
                      <a:endParaRPr lang="en-US" sz="1000" b="1" i="0" u="none" strike="noStrike" dirty="0">
                        <a:solidFill>
                          <a:srgbClr val="324CCC"/>
                        </a:solidFill>
                        <a:effectLst/>
                        <a:latin typeface="Arial" panose="020B0604020202020204" pitchFamily="34" charset="0"/>
                      </a:endParaRPr>
                    </a:p>
                  </a:txBody>
                  <a:tcPr marL="9419" marR="9419" marT="9419" marB="0" anchor="b"/>
                </a:tc>
                <a:tc>
                  <a:txBody>
                    <a:bodyPr/>
                    <a:lstStyle/>
                    <a:p>
                      <a:pPr algn="r" fontAlgn="b"/>
                      <a:r>
                        <a:rPr lang="en-US" sz="1000" b="1" u="none" strike="noStrike" dirty="0">
                          <a:solidFill>
                            <a:srgbClr val="324CCC"/>
                          </a:solidFill>
                          <a:effectLst/>
                        </a:rPr>
                        <a:t>           150 </a:t>
                      </a:r>
                      <a:endParaRPr lang="en-US" sz="1000" b="1" i="0" u="none" strike="noStrike" dirty="0">
                        <a:solidFill>
                          <a:srgbClr val="324CCC"/>
                        </a:solidFill>
                        <a:effectLst/>
                        <a:latin typeface="Arial" panose="020B0604020202020204" pitchFamily="34" charset="0"/>
                      </a:endParaRPr>
                    </a:p>
                  </a:txBody>
                  <a:tcPr marL="9419" marR="9419" marT="9419" marB="0" anchor="b"/>
                </a:tc>
                <a:tc>
                  <a:txBody>
                    <a:bodyPr/>
                    <a:lstStyle/>
                    <a:p>
                      <a:pPr algn="r" fontAlgn="b"/>
                      <a:endParaRPr lang="en-US" sz="1000" b="1" i="0" u="none" strike="noStrike" dirty="0">
                        <a:solidFill>
                          <a:srgbClr val="324CCC"/>
                        </a:solidFill>
                        <a:effectLst/>
                        <a:latin typeface="Arial" panose="020B0604020202020204" pitchFamily="34" charset="0"/>
                      </a:endParaRPr>
                    </a:p>
                  </a:txBody>
                  <a:tcPr marL="9419" marR="9419" marT="9419" marB="0" anchor="b"/>
                </a:tc>
                <a:tc>
                  <a:txBody>
                    <a:bodyPr/>
                    <a:lstStyle/>
                    <a:p>
                      <a:pPr algn="r" fontAlgn="b"/>
                      <a:r>
                        <a:rPr lang="en-US" sz="1000" b="1" u="none" strike="noStrike" dirty="0">
                          <a:solidFill>
                            <a:srgbClr val="324CCC"/>
                          </a:solidFill>
                          <a:effectLst/>
                        </a:rPr>
                        <a:t>           250 </a:t>
                      </a:r>
                      <a:endParaRPr lang="en-US" sz="1000" b="1" i="0" u="none" strike="noStrike" dirty="0">
                        <a:solidFill>
                          <a:srgbClr val="324CCC"/>
                        </a:solidFill>
                        <a:effectLst/>
                        <a:latin typeface="Arial" panose="020B0604020202020204" pitchFamily="34" charset="0"/>
                      </a:endParaRPr>
                    </a:p>
                  </a:txBody>
                  <a:tcPr marL="9419" marR="9419" marT="9419" marB="0" anchor="b"/>
                </a:tc>
                <a:tc>
                  <a:txBody>
                    <a:bodyPr/>
                    <a:lstStyle/>
                    <a:p>
                      <a:pPr algn="r" fontAlgn="b"/>
                      <a:endParaRPr lang="en-US" sz="1100" b="1" i="0" u="none" strike="noStrike" dirty="0">
                        <a:solidFill>
                          <a:srgbClr val="324CCC"/>
                        </a:solidFill>
                        <a:effectLst/>
                        <a:latin typeface="Calibri" panose="020F0502020204030204" pitchFamily="34" charset="0"/>
                      </a:endParaRPr>
                    </a:p>
                  </a:txBody>
                  <a:tcPr marL="9419" marR="9419" marT="9419" marB="0" anchor="b"/>
                </a:tc>
                <a:tc>
                  <a:txBody>
                    <a:bodyPr/>
                    <a:lstStyle/>
                    <a:p>
                      <a:pPr algn="r" fontAlgn="b"/>
                      <a:r>
                        <a:rPr lang="en-US" sz="1000" b="1" u="none" strike="noStrike" dirty="0">
                          <a:solidFill>
                            <a:srgbClr val="324CCC"/>
                          </a:solidFill>
                          <a:effectLst/>
                        </a:rPr>
                        <a:t>             500 </a:t>
                      </a:r>
                      <a:endParaRPr lang="en-US" sz="1000" b="1" i="0" u="none" strike="noStrike" dirty="0">
                        <a:solidFill>
                          <a:srgbClr val="324CCC"/>
                        </a:solidFill>
                        <a:effectLst/>
                        <a:latin typeface="Arial" panose="020B0604020202020204" pitchFamily="34" charset="0"/>
                      </a:endParaRPr>
                    </a:p>
                  </a:txBody>
                  <a:tcPr marL="9419" marR="9419" marT="9419" marB="0" anchor="b"/>
                </a:tc>
                <a:tc>
                  <a:txBody>
                    <a:bodyPr/>
                    <a:lstStyle/>
                    <a:p>
                      <a:pPr algn="r" fontAlgn="b"/>
                      <a:r>
                        <a:rPr lang="en-US" sz="1000" b="1" u="none" strike="noStrike" dirty="0">
                          <a:solidFill>
                            <a:srgbClr val="324CCC"/>
                          </a:solidFill>
                          <a:effectLst/>
                        </a:rPr>
                        <a:t>          1,000 </a:t>
                      </a:r>
                      <a:endParaRPr lang="en-US" sz="1000" b="1" i="0" u="none" strike="noStrike" dirty="0">
                        <a:solidFill>
                          <a:srgbClr val="324CCC"/>
                        </a:solidFill>
                        <a:effectLst/>
                        <a:latin typeface="Arial" panose="020B0604020202020204" pitchFamily="34" charset="0"/>
                      </a:endParaRPr>
                    </a:p>
                  </a:txBody>
                  <a:tcPr marL="9419" marR="9419" marT="9419" marB="0" anchor="b"/>
                </a:tc>
                <a:extLst>
                  <a:ext uri="{0D108BD9-81ED-4DB2-BD59-A6C34878D82A}">
                    <a16:rowId xmlns:a16="http://schemas.microsoft.com/office/drawing/2014/main" xmlns="" val="10002"/>
                  </a:ext>
                </a:extLst>
              </a:tr>
              <a:tr h="351966">
                <a:tc>
                  <a:txBody>
                    <a:bodyPr/>
                    <a:lstStyle/>
                    <a:p>
                      <a:pPr algn="l" fontAlgn="b"/>
                      <a:r>
                        <a:rPr lang="en-US" sz="1000" u="none" strike="noStrike">
                          <a:effectLst/>
                        </a:rPr>
                        <a:t>Screening Compliance</a:t>
                      </a:r>
                      <a:endParaRPr lang="en-US" sz="1000" b="0" i="0" u="none" strike="noStrike">
                        <a:solidFill>
                          <a:srgbClr val="000000"/>
                        </a:solidFill>
                        <a:effectLst/>
                        <a:latin typeface="Arial" panose="020B0604020202020204" pitchFamily="34" charset="0"/>
                      </a:endParaRPr>
                    </a:p>
                  </a:txBody>
                  <a:tcPr marL="9419" marR="9419" marT="9419" marB="0" anchor="b"/>
                </a:tc>
                <a:tc>
                  <a:txBody>
                    <a:bodyPr/>
                    <a:lstStyle/>
                    <a:p>
                      <a:pPr algn="r" fontAlgn="b"/>
                      <a:r>
                        <a:rPr lang="en-US" sz="1000" u="none" strike="noStrike">
                          <a:effectLst/>
                        </a:rPr>
                        <a:t>95%</a:t>
                      </a:r>
                      <a:endParaRPr lang="en-US" sz="1000" b="0" i="0" u="none" strike="noStrike">
                        <a:solidFill>
                          <a:srgbClr val="000000"/>
                        </a:solidFill>
                        <a:effectLst/>
                        <a:latin typeface="Arial" panose="020B0604020202020204" pitchFamily="34" charset="0"/>
                      </a:endParaRPr>
                    </a:p>
                  </a:txBody>
                  <a:tcPr marL="9419" marR="9419" marT="9419" marB="0" anchor="b"/>
                </a:tc>
                <a:tc>
                  <a:txBody>
                    <a:bodyPr/>
                    <a:lstStyle/>
                    <a:p>
                      <a:pPr algn="r" fontAlgn="b"/>
                      <a:endParaRPr lang="en-US" sz="1000" b="0" i="0" u="none" strike="noStrike">
                        <a:solidFill>
                          <a:srgbClr val="000000"/>
                        </a:solidFill>
                        <a:effectLst/>
                        <a:latin typeface="Arial" panose="020B0604020202020204" pitchFamily="34" charset="0"/>
                      </a:endParaRPr>
                    </a:p>
                  </a:txBody>
                  <a:tcPr marL="9419" marR="9419" marT="9419" marB="0" anchor="b"/>
                </a:tc>
                <a:tc>
                  <a:txBody>
                    <a:bodyPr/>
                    <a:lstStyle/>
                    <a:p>
                      <a:pPr algn="r" fontAlgn="b"/>
                      <a:r>
                        <a:rPr lang="en-US" sz="1000" u="none" strike="noStrike">
                          <a:effectLst/>
                        </a:rPr>
                        <a:t>95%</a:t>
                      </a:r>
                      <a:endParaRPr lang="en-US" sz="1000" b="0" i="0" u="none" strike="noStrike">
                        <a:solidFill>
                          <a:srgbClr val="000000"/>
                        </a:solidFill>
                        <a:effectLst/>
                        <a:latin typeface="Arial" panose="020B0604020202020204" pitchFamily="34" charset="0"/>
                      </a:endParaRPr>
                    </a:p>
                  </a:txBody>
                  <a:tcPr marL="9419" marR="9419" marT="9419" marB="0" anchor="b"/>
                </a:tc>
                <a:tc>
                  <a:txBody>
                    <a:bodyPr/>
                    <a:lstStyle/>
                    <a:p>
                      <a:pPr algn="r" fontAlgn="b"/>
                      <a:endParaRPr lang="en-US" sz="1000" b="0" i="0" u="none" strike="noStrike">
                        <a:solidFill>
                          <a:srgbClr val="000000"/>
                        </a:solidFill>
                        <a:effectLst/>
                        <a:latin typeface="Arial" panose="020B0604020202020204" pitchFamily="34" charset="0"/>
                      </a:endParaRPr>
                    </a:p>
                  </a:txBody>
                  <a:tcPr marL="9419" marR="9419" marT="9419" marB="0" anchor="b"/>
                </a:tc>
                <a:tc>
                  <a:txBody>
                    <a:bodyPr/>
                    <a:lstStyle/>
                    <a:p>
                      <a:pPr algn="r" fontAlgn="b"/>
                      <a:r>
                        <a:rPr lang="en-US" sz="1000" u="none" strike="noStrike">
                          <a:effectLst/>
                        </a:rPr>
                        <a:t>95%</a:t>
                      </a:r>
                      <a:endParaRPr lang="en-US" sz="1000" b="0" i="0" u="none" strike="noStrike">
                        <a:solidFill>
                          <a:srgbClr val="000000"/>
                        </a:solidFill>
                        <a:effectLst/>
                        <a:latin typeface="Arial" panose="020B0604020202020204" pitchFamily="34" charset="0"/>
                      </a:endParaRPr>
                    </a:p>
                  </a:txBody>
                  <a:tcPr marL="9419" marR="9419" marT="9419" marB="0" anchor="b"/>
                </a:tc>
                <a:tc>
                  <a:txBody>
                    <a:bodyPr/>
                    <a:lstStyle/>
                    <a:p>
                      <a:pPr algn="r" fontAlgn="b"/>
                      <a:endParaRPr lang="en-US" sz="1000" b="0" i="0" u="none" strike="noStrike">
                        <a:solidFill>
                          <a:srgbClr val="000000"/>
                        </a:solidFill>
                        <a:effectLst/>
                        <a:latin typeface="Arial" panose="020B0604020202020204" pitchFamily="34" charset="0"/>
                      </a:endParaRPr>
                    </a:p>
                  </a:txBody>
                  <a:tcPr marL="9419" marR="9419" marT="9419" marB="0" anchor="b"/>
                </a:tc>
                <a:tc>
                  <a:txBody>
                    <a:bodyPr/>
                    <a:lstStyle/>
                    <a:p>
                      <a:pPr algn="r" fontAlgn="b"/>
                      <a:r>
                        <a:rPr lang="en-US" sz="1000" u="none" strike="noStrike">
                          <a:effectLst/>
                        </a:rPr>
                        <a:t>95%</a:t>
                      </a:r>
                      <a:endParaRPr lang="en-US" sz="1000" b="0" i="0" u="none" strike="noStrike">
                        <a:solidFill>
                          <a:srgbClr val="000000"/>
                        </a:solidFill>
                        <a:effectLst/>
                        <a:latin typeface="Arial" panose="020B0604020202020204" pitchFamily="34" charset="0"/>
                      </a:endParaRPr>
                    </a:p>
                  </a:txBody>
                  <a:tcPr marL="9419" marR="9419" marT="9419" marB="0" anchor="b"/>
                </a:tc>
                <a:tc>
                  <a:txBody>
                    <a:bodyPr/>
                    <a:lstStyle/>
                    <a:p>
                      <a:pPr algn="r" fontAlgn="b"/>
                      <a:endParaRPr lang="en-US" sz="1000" b="0" i="0" u="none" strike="noStrike">
                        <a:solidFill>
                          <a:srgbClr val="000000"/>
                        </a:solidFill>
                        <a:effectLst/>
                        <a:latin typeface="Arial" panose="020B0604020202020204" pitchFamily="34" charset="0"/>
                      </a:endParaRPr>
                    </a:p>
                  </a:txBody>
                  <a:tcPr marL="9419" marR="9419" marT="9419" marB="0" anchor="b"/>
                </a:tc>
                <a:tc>
                  <a:txBody>
                    <a:bodyPr/>
                    <a:lstStyle/>
                    <a:p>
                      <a:pPr algn="r" fontAlgn="b"/>
                      <a:r>
                        <a:rPr lang="en-US" sz="1000" u="none" strike="noStrike">
                          <a:effectLst/>
                        </a:rPr>
                        <a:t>95%</a:t>
                      </a:r>
                      <a:endParaRPr lang="en-US" sz="1000" b="0" i="0" u="none" strike="noStrike">
                        <a:solidFill>
                          <a:srgbClr val="000000"/>
                        </a:solidFill>
                        <a:effectLst/>
                        <a:latin typeface="Arial" panose="020B0604020202020204" pitchFamily="34" charset="0"/>
                      </a:endParaRPr>
                    </a:p>
                  </a:txBody>
                  <a:tcPr marL="9419" marR="9419" marT="9419" marB="0" anchor="b"/>
                </a:tc>
                <a:tc>
                  <a:txBody>
                    <a:bodyPr/>
                    <a:lstStyle/>
                    <a:p>
                      <a:pPr algn="r" fontAlgn="b"/>
                      <a:endParaRPr lang="en-US" sz="1100" b="0" i="0" u="none" strike="noStrike">
                        <a:solidFill>
                          <a:srgbClr val="000000"/>
                        </a:solidFill>
                        <a:effectLst/>
                        <a:latin typeface="Calibri" panose="020F0502020204030204" pitchFamily="34" charset="0"/>
                      </a:endParaRPr>
                    </a:p>
                  </a:txBody>
                  <a:tcPr marL="9419" marR="9419" marT="9419" marB="0" anchor="b"/>
                </a:tc>
                <a:tc>
                  <a:txBody>
                    <a:bodyPr/>
                    <a:lstStyle/>
                    <a:p>
                      <a:pPr algn="r" fontAlgn="b"/>
                      <a:r>
                        <a:rPr lang="en-US" sz="1000" u="none" strike="noStrike">
                          <a:effectLst/>
                        </a:rPr>
                        <a:t>95%</a:t>
                      </a:r>
                      <a:endParaRPr lang="en-US" sz="1000" b="0" i="0" u="none" strike="noStrike">
                        <a:solidFill>
                          <a:srgbClr val="000000"/>
                        </a:solidFill>
                        <a:effectLst/>
                        <a:latin typeface="Arial" panose="020B0604020202020204" pitchFamily="34" charset="0"/>
                      </a:endParaRPr>
                    </a:p>
                  </a:txBody>
                  <a:tcPr marL="9419" marR="9419" marT="9419" marB="0" anchor="b"/>
                </a:tc>
                <a:tc>
                  <a:txBody>
                    <a:bodyPr/>
                    <a:lstStyle/>
                    <a:p>
                      <a:pPr algn="r" fontAlgn="b"/>
                      <a:r>
                        <a:rPr lang="en-US" sz="1000" u="none" strike="noStrike">
                          <a:effectLst/>
                        </a:rPr>
                        <a:t>95%</a:t>
                      </a:r>
                      <a:endParaRPr lang="en-US" sz="1000" b="0" i="0" u="none" strike="noStrike">
                        <a:solidFill>
                          <a:srgbClr val="000000"/>
                        </a:solidFill>
                        <a:effectLst/>
                        <a:latin typeface="Arial" panose="020B0604020202020204" pitchFamily="34" charset="0"/>
                      </a:endParaRPr>
                    </a:p>
                  </a:txBody>
                  <a:tcPr marL="9419" marR="9419" marT="9419" marB="0" anchor="b"/>
                </a:tc>
                <a:extLst>
                  <a:ext uri="{0D108BD9-81ED-4DB2-BD59-A6C34878D82A}">
                    <a16:rowId xmlns:a16="http://schemas.microsoft.com/office/drawing/2014/main" xmlns="" val="10003"/>
                  </a:ext>
                </a:extLst>
              </a:tr>
              <a:tr h="351966">
                <a:tc>
                  <a:txBody>
                    <a:bodyPr/>
                    <a:lstStyle/>
                    <a:p>
                      <a:pPr algn="l" fontAlgn="b"/>
                      <a:r>
                        <a:rPr lang="en-US" sz="1000" u="none" strike="noStrike">
                          <a:effectLst/>
                        </a:rPr>
                        <a:t>Actual Screens</a:t>
                      </a:r>
                      <a:endParaRPr lang="en-US" sz="1000" b="0" i="0" u="none" strike="noStrike">
                        <a:solidFill>
                          <a:srgbClr val="000000"/>
                        </a:solidFill>
                        <a:effectLst/>
                        <a:latin typeface="Arial" panose="020B0604020202020204" pitchFamily="34" charset="0"/>
                      </a:endParaRPr>
                    </a:p>
                  </a:txBody>
                  <a:tcPr marL="9419" marR="9419" marT="9419" marB="0" anchor="b"/>
                </a:tc>
                <a:tc>
                  <a:txBody>
                    <a:bodyPr/>
                    <a:lstStyle/>
                    <a:p>
                      <a:pPr algn="r" fontAlgn="b"/>
                      <a:r>
                        <a:rPr lang="en-US" sz="1000" u="none" strike="noStrike">
                          <a:effectLst/>
                        </a:rPr>
                        <a:t>             24 </a:t>
                      </a:r>
                      <a:endParaRPr lang="en-US" sz="1000" b="0" i="0" u="none" strike="noStrike">
                        <a:solidFill>
                          <a:srgbClr val="000000"/>
                        </a:solidFill>
                        <a:effectLst/>
                        <a:latin typeface="Arial" panose="020B0604020202020204" pitchFamily="34" charset="0"/>
                      </a:endParaRPr>
                    </a:p>
                  </a:txBody>
                  <a:tcPr marL="9419" marR="9419" marT="9419" marB="0" anchor="b"/>
                </a:tc>
                <a:tc>
                  <a:txBody>
                    <a:bodyPr/>
                    <a:lstStyle/>
                    <a:p>
                      <a:pPr algn="r" fontAlgn="b"/>
                      <a:endParaRPr lang="en-US" sz="1000" b="0" i="0" u="none" strike="noStrike">
                        <a:solidFill>
                          <a:srgbClr val="000000"/>
                        </a:solidFill>
                        <a:effectLst/>
                        <a:latin typeface="Arial" panose="020B0604020202020204" pitchFamily="34" charset="0"/>
                      </a:endParaRPr>
                    </a:p>
                  </a:txBody>
                  <a:tcPr marL="9419" marR="9419" marT="9419" marB="0" anchor="b"/>
                </a:tc>
                <a:tc>
                  <a:txBody>
                    <a:bodyPr/>
                    <a:lstStyle/>
                    <a:p>
                      <a:pPr algn="r" fontAlgn="b"/>
                      <a:r>
                        <a:rPr lang="en-US" sz="1000" u="none" strike="noStrike">
                          <a:effectLst/>
                        </a:rPr>
                        <a:t>              48 </a:t>
                      </a:r>
                      <a:endParaRPr lang="en-US" sz="1000" b="0" i="0" u="none" strike="noStrike">
                        <a:solidFill>
                          <a:srgbClr val="000000"/>
                        </a:solidFill>
                        <a:effectLst/>
                        <a:latin typeface="Arial" panose="020B0604020202020204" pitchFamily="34" charset="0"/>
                      </a:endParaRPr>
                    </a:p>
                  </a:txBody>
                  <a:tcPr marL="9419" marR="9419" marT="9419" marB="0" anchor="b"/>
                </a:tc>
                <a:tc>
                  <a:txBody>
                    <a:bodyPr/>
                    <a:lstStyle/>
                    <a:p>
                      <a:pPr algn="r" fontAlgn="b"/>
                      <a:endParaRPr lang="en-US" sz="1000" b="0" i="0" u="none" strike="noStrike">
                        <a:solidFill>
                          <a:srgbClr val="000000"/>
                        </a:solidFill>
                        <a:effectLst/>
                        <a:latin typeface="Arial" panose="020B0604020202020204" pitchFamily="34" charset="0"/>
                      </a:endParaRPr>
                    </a:p>
                  </a:txBody>
                  <a:tcPr marL="9419" marR="9419" marT="9419" marB="0" anchor="b"/>
                </a:tc>
                <a:tc>
                  <a:txBody>
                    <a:bodyPr/>
                    <a:lstStyle/>
                    <a:p>
                      <a:pPr algn="r" fontAlgn="b"/>
                      <a:r>
                        <a:rPr lang="en-US" sz="1000" u="none" strike="noStrike">
                          <a:effectLst/>
                        </a:rPr>
                        <a:t>             95 </a:t>
                      </a:r>
                      <a:endParaRPr lang="en-US" sz="1000" b="0" i="0" u="none" strike="noStrike">
                        <a:solidFill>
                          <a:srgbClr val="000000"/>
                        </a:solidFill>
                        <a:effectLst/>
                        <a:latin typeface="Arial" panose="020B0604020202020204" pitchFamily="34" charset="0"/>
                      </a:endParaRPr>
                    </a:p>
                  </a:txBody>
                  <a:tcPr marL="9419" marR="9419" marT="9419" marB="0" anchor="b"/>
                </a:tc>
                <a:tc>
                  <a:txBody>
                    <a:bodyPr/>
                    <a:lstStyle/>
                    <a:p>
                      <a:pPr algn="r" fontAlgn="b"/>
                      <a:endParaRPr lang="en-US" sz="1000" b="0" i="0" u="none" strike="noStrike">
                        <a:solidFill>
                          <a:srgbClr val="000000"/>
                        </a:solidFill>
                        <a:effectLst/>
                        <a:latin typeface="Arial" panose="020B0604020202020204" pitchFamily="34" charset="0"/>
                      </a:endParaRPr>
                    </a:p>
                  </a:txBody>
                  <a:tcPr marL="9419" marR="9419" marT="9419" marB="0" anchor="b"/>
                </a:tc>
                <a:tc>
                  <a:txBody>
                    <a:bodyPr/>
                    <a:lstStyle/>
                    <a:p>
                      <a:pPr algn="r" fontAlgn="b"/>
                      <a:r>
                        <a:rPr lang="en-US" sz="1000" u="none" strike="noStrike">
                          <a:effectLst/>
                        </a:rPr>
                        <a:t>           143 </a:t>
                      </a:r>
                      <a:endParaRPr lang="en-US" sz="1000" b="0" i="0" u="none" strike="noStrike">
                        <a:solidFill>
                          <a:srgbClr val="000000"/>
                        </a:solidFill>
                        <a:effectLst/>
                        <a:latin typeface="Arial" panose="020B0604020202020204" pitchFamily="34" charset="0"/>
                      </a:endParaRPr>
                    </a:p>
                  </a:txBody>
                  <a:tcPr marL="9419" marR="9419" marT="9419" marB="0" anchor="b"/>
                </a:tc>
                <a:tc>
                  <a:txBody>
                    <a:bodyPr/>
                    <a:lstStyle/>
                    <a:p>
                      <a:pPr algn="r" fontAlgn="b"/>
                      <a:endParaRPr lang="en-US" sz="1000" b="0" i="0" u="none" strike="noStrike">
                        <a:solidFill>
                          <a:srgbClr val="000000"/>
                        </a:solidFill>
                        <a:effectLst/>
                        <a:latin typeface="Arial" panose="020B0604020202020204" pitchFamily="34" charset="0"/>
                      </a:endParaRPr>
                    </a:p>
                  </a:txBody>
                  <a:tcPr marL="9419" marR="9419" marT="9419" marB="0" anchor="b"/>
                </a:tc>
                <a:tc>
                  <a:txBody>
                    <a:bodyPr/>
                    <a:lstStyle/>
                    <a:p>
                      <a:pPr algn="r" fontAlgn="b"/>
                      <a:r>
                        <a:rPr lang="en-US" sz="1000" u="none" strike="noStrike">
                          <a:effectLst/>
                        </a:rPr>
                        <a:t>           238 </a:t>
                      </a:r>
                      <a:endParaRPr lang="en-US" sz="1000" b="0" i="0" u="none" strike="noStrike">
                        <a:solidFill>
                          <a:srgbClr val="000000"/>
                        </a:solidFill>
                        <a:effectLst/>
                        <a:latin typeface="Arial" panose="020B0604020202020204" pitchFamily="34" charset="0"/>
                      </a:endParaRPr>
                    </a:p>
                  </a:txBody>
                  <a:tcPr marL="9419" marR="9419" marT="9419" marB="0" anchor="b"/>
                </a:tc>
                <a:tc>
                  <a:txBody>
                    <a:bodyPr/>
                    <a:lstStyle/>
                    <a:p>
                      <a:pPr algn="r" fontAlgn="b"/>
                      <a:endParaRPr lang="en-US" sz="1100" b="0" i="0" u="none" strike="noStrike">
                        <a:solidFill>
                          <a:srgbClr val="000000"/>
                        </a:solidFill>
                        <a:effectLst/>
                        <a:latin typeface="Calibri" panose="020F0502020204030204" pitchFamily="34" charset="0"/>
                      </a:endParaRPr>
                    </a:p>
                  </a:txBody>
                  <a:tcPr marL="9419" marR="9419" marT="9419" marB="0" anchor="b"/>
                </a:tc>
                <a:tc>
                  <a:txBody>
                    <a:bodyPr/>
                    <a:lstStyle/>
                    <a:p>
                      <a:pPr algn="r" fontAlgn="b"/>
                      <a:r>
                        <a:rPr lang="en-US" sz="1000" u="none" strike="noStrike">
                          <a:effectLst/>
                        </a:rPr>
                        <a:t>             475 </a:t>
                      </a:r>
                      <a:endParaRPr lang="en-US" sz="1000" b="0" i="0" u="none" strike="noStrike">
                        <a:solidFill>
                          <a:srgbClr val="000000"/>
                        </a:solidFill>
                        <a:effectLst/>
                        <a:latin typeface="Arial" panose="020B0604020202020204" pitchFamily="34" charset="0"/>
                      </a:endParaRPr>
                    </a:p>
                  </a:txBody>
                  <a:tcPr marL="9419" marR="9419" marT="9419" marB="0" anchor="b"/>
                </a:tc>
                <a:tc>
                  <a:txBody>
                    <a:bodyPr/>
                    <a:lstStyle/>
                    <a:p>
                      <a:pPr algn="r" fontAlgn="b"/>
                      <a:r>
                        <a:rPr lang="en-US" sz="1000" u="none" strike="noStrike">
                          <a:effectLst/>
                        </a:rPr>
                        <a:t>             950 </a:t>
                      </a:r>
                      <a:endParaRPr lang="en-US" sz="1000" b="0" i="0" u="none" strike="noStrike">
                        <a:solidFill>
                          <a:srgbClr val="000000"/>
                        </a:solidFill>
                        <a:effectLst/>
                        <a:latin typeface="Arial" panose="020B0604020202020204" pitchFamily="34" charset="0"/>
                      </a:endParaRPr>
                    </a:p>
                  </a:txBody>
                  <a:tcPr marL="9419" marR="9419" marT="9419" marB="0" anchor="b"/>
                </a:tc>
                <a:extLst>
                  <a:ext uri="{0D108BD9-81ED-4DB2-BD59-A6C34878D82A}">
                    <a16:rowId xmlns:a16="http://schemas.microsoft.com/office/drawing/2014/main" xmlns="" val="10004"/>
                  </a:ext>
                </a:extLst>
              </a:tr>
              <a:tr h="351966">
                <a:tc>
                  <a:txBody>
                    <a:bodyPr/>
                    <a:lstStyle/>
                    <a:p>
                      <a:pPr algn="l" fontAlgn="b"/>
                      <a:r>
                        <a:rPr lang="en-US" sz="1000" u="none" strike="noStrike">
                          <a:effectLst/>
                        </a:rPr>
                        <a:t>Initially Eligible %</a:t>
                      </a:r>
                      <a:endParaRPr lang="en-US" sz="1000" b="0" i="0" u="none" strike="noStrike">
                        <a:solidFill>
                          <a:srgbClr val="000000"/>
                        </a:solidFill>
                        <a:effectLst/>
                        <a:latin typeface="Arial" panose="020B0604020202020204" pitchFamily="34" charset="0"/>
                      </a:endParaRPr>
                    </a:p>
                  </a:txBody>
                  <a:tcPr marL="9419" marR="9419" marT="9419" marB="0" anchor="b"/>
                </a:tc>
                <a:tc>
                  <a:txBody>
                    <a:bodyPr/>
                    <a:lstStyle/>
                    <a:p>
                      <a:pPr algn="r" fontAlgn="b"/>
                      <a:r>
                        <a:rPr lang="en-US" sz="1000" u="none" strike="noStrike">
                          <a:effectLst/>
                        </a:rPr>
                        <a:t>17%</a:t>
                      </a:r>
                      <a:endParaRPr lang="en-US" sz="1000" b="0" i="0" u="none" strike="noStrike">
                        <a:solidFill>
                          <a:srgbClr val="000000"/>
                        </a:solidFill>
                        <a:effectLst/>
                        <a:latin typeface="Arial" panose="020B0604020202020204" pitchFamily="34" charset="0"/>
                      </a:endParaRPr>
                    </a:p>
                  </a:txBody>
                  <a:tcPr marL="9419" marR="9419" marT="9419" marB="0" anchor="b"/>
                </a:tc>
                <a:tc>
                  <a:txBody>
                    <a:bodyPr/>
                    <a:lstStyle/>
                    <a:p>
                      <a:pPr algn="r" fontAlgn="b"/>
                      <a:endParaRPr lang="en-US" sz="1000" b="0" i="0" u="none" strike="noStrike">
                        <a:solidFill>
                          <a:srgbClr val="000000"/>
                        </a:solidFill>
                        <a:effectLst/>
                        <a:latin typeface="Arial" panose="020B0604020202020204" pitchFamily="34" charset="0"/>
                      </a:endParaRPr>
                    </a:p>
                  </a:txBody>
                  <a:tcPr marL="9419" marR="9419" marT="9419" marB="0" anchor="b"/>
                </a:tc>
                <a:tc>
                  <a:txBody>
                    <a:bodyPr/>
                    <a:lstStyle/>
                    <a:p>
                      <a:pPr algn="r" fontAlgn="b"/>
                      <a:r>
                        <a:rPr lang="en-US" sz="1000" u="none" strike="noStrike" dirty="0">
                          <a:effectLst/>
                        </a:rPr>
                        <a:t>17%</a:t>
                      </a:r>
                      <a:endParaRPr lang="en-US" sz="1000" b="0" i="0" u="none" strike="noStrike" dirty="0">
                        <a:solidFill>
                          <a:srgbClr val="000000"/>
                        </a:solidFill>
                        <a:effectLst/>
                        <a:latin typeface="Arial" panose="020B0604020202020204" pitchFamily="34" charset="0"/>
                      </a:endParaRPr>
                    </a:p>
                  </a:txBody>
                  <a:tcPr marL="9419" marR="9419" marT="9419" marB="0" anchor="b"/>
                </a:tc>
                <a:tc>
                  <a:txBody>
                    <a:bodyPr/>
                    <a:lstStyle/>
                    <a:p>
                      <a:pPr algn="r" fontAlgn="b"/>
                      <a:endParaRPr lang="en-US" sz="1000" b="0" i="0" u="none" strike="noStrike">
                        <a:solidFill>
                          <a:srgbClr val="000000"/>
                        </a:solidFill>
                        <a:effectLst/>
                        <a:latin typeface="Arial" panose="020B0604020202020204" pitchFamily="34" charset="0"/>
                      </a:endParaRPr>
                    </a:p>
                  </a:txBody>
                  <a:tcPr marL="9419" marR="9419" marT="9419" marB="0" anchor="b"/>
                </a:tc>
                <a:tc>
                  <a:txBody>
                    <a:bodyPr/>
                    <a:lstStyle/>
                    <a:p>
                      <a:pPr algn="r" fontAlgn="b"/>
                      <a:r>
                        <a:rPr lang="en-US" sz="1000" u="none" strike="noStrike">
                          <a:effectLst/>
                        </a:rPr>
                        <a:t>17%</a:t>
                      </a:r>
                      <a:endParaRPr lang="en-US" sz="1000" b="0" i="0" u="none" strike="noStrike">
                        <a:solidFill>
                          <a:srgbClr val="000000"/>
                        </a:solidFill>
                        <a:effectLst/>
                        <a:latin typeface="Arial" panose="020B0604020202020204" pitchFamily="34" charset="0"/>
                      </a:endParaRPr>
                    </a:p>
                  </a:txBody>
                  <a:tcPr marL="9419" marR="9419" marT="9419" marB="0" anchor="b"/>
                </a:tc>
                <a:tc>
                  <a:txBody>
                    <a:bodyPr/>
                    <a:lstStyle/>
                    <a:p>
                      <a:pPr algn="r" fontAlgn="b"/>
                      <a:endParaRPr lang="en-US" sz="1000" b="0" i="0" u="none" strike="noStrike">
                        <a:solidFill>
                          <a:srgbClr val="000000"/>
                        </a:solidFill>
                        <a:effectLst/>
                        <a:latin typeface="Arial" panose="020B0604020202020204" pitchFamily="34" charset="0"/>
                      </a:endParaRPr>
                    </a:p>
                  </a:txBody>
                  <a:tcPr marL="9419" marR="9419" marT="9419" marB="0" anchor="b"/>
                </a:tc>
                <a:tc>
                  <a:txBody>
                    <a:bodyPr/>
                    <a:lstStyle/>
                    <a:p>
                      <a:pPr algn="r" fontAlgn="b"/>
                      <a:r>
                        <a:rPr lang="en-US" sz="1000" u="none" strike="noStrike">
                          <a:effectLst/>
                        </a:rPr>
                        <a:t>17%</a:t>
                      </a:r>
                      <a:endParaRPr lang="en-US" sz="1000" b="0" i="0" u="none" strike="noStrike">
                        <a:solidFill>
                          <a:srgbClr val="000000"/>
                        </a:solidFill>
                        <a:effectLst/>
                        <a:latin typeface="Arial" panose="020B0604020202020204" pitchFamily="34" charset="0"/>
                      </a:endParaRPr>
                    </a:p>
                  </a:txBody>
                  <a:tcPr marL="9419" marR="9419" marT="9419" marB="0" anchor="b"/>
                </a:tc>
                <a:tc>
                  <a:txBody>
                    <a:bodyPr/>
                    <a:lstStyle/>
                    <a:p>
                      <a:pPr algn="r" fontAlgn="b"/>
                      <a:endParaRPr lang="en-US" sz="1000" b="0" i="0" u="none" strike="noStrike">
                        <a:solidFill>
                          <a:srgbClr val="000000"/>
                        </a:solidFill>
                        <a:effectLst/>
                        <a:latin typeface="Arial" panose="020B0604020202020204" pitchFamily="34" charset="0"/>
                      </a:endParaRPr>
                    </a:p>
                  </a:txBody>
                  <a:tcPr marL="9419" marR="9419" marT="9419" marB="0" anchor="b"/>
                </a:tc>
                <a:tc>
                  <a:txBody>
                    <a:bodyPr/>
                    <a:lstStyle/>
                    <a:p>
                      <a:pPr algn="r" fontAlgn="b"/>
                      <a:r>
                        <a:rPr lang="en-US" sz="1000" u="none" strike="noStrike">
                          <a:effectLst/>
                        </a:rPr>
                        <a:t>17%</a:t>
                      </a:r>
                      <a:endParaRPr lang="en-US" sz="1000" b="0" i="0" u="none" strike="noStrike">
                        <a:solidFill>
                          <a:srgbClr val="000000"/>
                        </a:solidFill>
                        <a:effectLst/>
                        <a:latin typeface="Arial" panose="020B0604020202020204" pitchFamily="34" charset="0"/>
                      </a:endParaRPr>
                    </a:p>
                  </a:txBody>
                  <a:tcPr marL="9419" marR="9419" marT="9419" marB="0" anchor="b"/>
                </a:tc>
                <a:tc>
                  <a:txBody>
                    <a:bodyPr/>
                    <a:lstStyle/>
                    <a:p>
                      <a:pPr algn="r" fontAlgn="b"/>
                      <a:endParaRPr lang="en-US" sz="1100" b="0" i="0" u="none" strike="noStrike">
                        <a:solidFill>
                          <a:srgbClr val="000000"/>
                        </a:solidFill>
                        <a:effectLst/>
                        <a:latin typeface="Calibri" panose="020F0502020204030204" pitchFamily="34" charset="0"/>
                      </a:endParaRPr>
                    </a:p>
                  </a:txBody>
                  <a:tcPr marL="9419" marR="9419" marT="9419" marB="0" anchor="b"/>
                </a:tc>
                <a:tc>
                  <a:txBody>
                    <a:bodyPr/>
                    <a:lstStyle/>
                    <a:p>
                      <a:pPr algn="r" fontAlgn="b"/>
                      <a:r>
                        <a:rPr lang="en-US" sz="1000" u="none" strike="noStrike">
                          <a:effectLst/>
                        </a:rPr>
                        <a:t>17%</a:t>
                      </a:r>
                      <a:endParaRPr lang="en-US" sz="1000" b="0" i="0" u="none" strike="noStrike">
                        <a:solidFill>
                          <a:srgbClr val="000000"/>
                        </a:solidFill>
                        <a:effectLst/>
                        <a:latin typeface="Arial" panose="020B0604020202020204" pitchFamily="34" charset="0"/>
                      </a:endParaRPr>
                    </a:p>
                  </a:txBody>
                  <a:tcPr marL="9419" marR="9419" marT="9419" marB="0" anchor="b"/>
                </a:tc>
                <a:tc>
                  <a:txBody>
                    <a:bodyPr/>
                    <a:lstStyle/>
                    <a:p>
                      <a:pPr algn="r" fontAlgn="b"/>
                      <a:r>
                        <a:rPr lang="en-US" sz="1000" u="none" strike="noStrike">
                          <a:effectLst/>
                        </a:rPr>
                        <a:t>17%</a:t>
                      </a:r>
                      <a:endParaRPr lang="en-US" sz="1000" b="0" i="0" u="none" strike="noStrike">
                        <a:solidFill>
                          <a:srgbClr val="000000"/>
                        </a:solidFill>
                        <a:effectLst/>
                        <a:latin typeface="Arial" panose="020B0604020202020204" pitchFamily="34" charset="0"/>
                      </a:endParaRPr>
                    </a:p>
                  </a:txBody>
                  <a:tcPr marL="9419" marR="9419" marT="9419" marB="0" anchor="b"/>
                </a:tc>
                <a:extLst>
                  <a:ext uri="{0D108BD9-81ED-4DB2-BD59-A6C34878D82A}">
                    <a16:rowId xmlns:a16="http://schemas.microsoft.com/office/drawing/2014/main" xmlns="" val="10005"/>
                  </a:ext>
                </a:extLst>
              </a:tr>
              <a:tr h="351966">
                <a:tc>
                  <a:txBody>
                    <a:bodyPr/>
                    <a:lstStyle/>
                    <a:p>
                      <a:pPr algn="l" fontAlgn="b"/>
                      <a:r>
                        <a:rPr lang="en-US" sz="1000" u="none" strike="noStrike">
                          <a:effectLst/>
                        </a:rPr>
                        <a:t>Eligibles</a:t>
                      </a:r>
                      <a:endParaRPr lang="en-US" sz="1000" b="0" i="0" u="none" strike="noStrike">
                        <a:solidFill>
                          <a:srgbClr val="000000"/>
                        </a:solidFill>
                        <a:effectLst/>
                        <a:latin typeface="Arial" panose="020B0604020202020204" pitchFamily="34" charset="0"/>
                      </a:endParaRPr>
                    </a:p>
                  </a:txBody>
                  <a:tcPr marL="9419" marR="9419" marT="9419" marB="0" anchor="b"/>
                </a:tc>
                <a:tc>
                  <a:txBody>
                    <a:bodyPr/>
                    <a:lstStyle/>
                    <a:p>
                      <a:pPr algn="r" fontAlgn="b"/>
                      <a:r>
                        <a:rPr lang="en-US" sz="1000" u="none" strike="noStrike">
                          <a:effectLst/>
                        </a:rPr>
                        <a:t>              4 </a:t>
                      </a:r>
                      <a:endParaRPr lang="en-US" sz="1000" b="0" i="0" u="none" strike="noStrike">
                        <a:solidFill>
                          <a:srgbClr val="000000"/>
                        </a:solidFill>
                        <a:effectLst/>
                        <a:latin typeface="Arial" panose="020B0604020202020204" pitchFamily="34" charset="0"/>
                      </a:endParaRPr>
                    </a:p>
                  </a:txBody>
                  <a:tcPr marL="9419" marR="9419" marT="9419" marB="0" anchor="b"/>
                </a:tc>
                <a:tc>
                  <a:txBody>
                    <a:bodyPr/>
                    <a:lstStyle/>
                    <a:p>
                      <a:pPr algn="r" fontAlgn="b"/>
                      <a:endParaRPr lang="en-US" sz="1000" b="0" i="0" u="none" strike="noStrike">
                        <a:solidFill>
                          <a:srgbClr val="000000"/>
                        </a:solidFill>
                        <a:effectLst/>
                        <a:latin typeface="Arial" panose="020B0604020202020204" pitchFamily="34" charset="0"/>
                      </a:endParaRPr>
                    </a:p>
                  </a:txBody>
                  <a:tcPr marL="9419" marR="9419" marT="9419" marB="0" anchor="b"/>
                </a:tc>
                <a:tc>
                  <a:txBody>
                    <a:bodyPr/>
                    <a:lstStyle/>
                    <a:p>
                      <a:pPr algn="r" fontAlgn="b"/>
                      <a:r>
                        <a:rPr lang="en-US" sz="1000" u="none" strike="noStrike">
                          <a:effectLst/>
                        </a:rPr>
                        <a:t>                8 </a:t>
                      </a:r>
                      <a:endParaRPr lang="en-US" sz="1000" b="0" i="0" u="none" strike="noStrike">
                        <a:solidFill>
                          <a:srgbClr val="000000"/>
                        </a:solidFill>
                        <a:effectLst/>
                        <a:latin typeface="Arial" panose="020B0604020202020204" pitchFamily="34" charset="0"/>
                      </a:endParaRPr>
                    </a:p>
                  </a:txBody>
                  <a:tcPr marL="9419" marR="9419" marT="9419" marB="0" anchor="b"/>
                </a:tc>
                <a:tc>
                  <a:txBody>
                    <a:bodyPr/>
                    <a:lstStyle/>
                    <a:p>
                      <a:pPr algn="r" fontAlgn="b"/>
                      <a:endParaRPr lang="en-US" sz="1000" b="0" i="0" u="none" strike="noStrike">
                        <a:solidFill>
                          <a:srgbClr val="000000"/>
                        </a:solidFill>
                        <a:effectLst/>
                        <a:latin typeface="Arial" panose="020B0604020202020204" pitchFamily="34" charset="0"/>
                      </a:endParaRPr>
                    </a:p>
                  </a:txBody>
                  <a:tcPr marL="9419" marR="9419" marT="9419" marB="0" anchor="b"/>
                </a:tc>
                <a:tc>
                  <a:txBody>
                    <a:bodyPr/>
                    <a:lstStyle/>
                    <a:p>
                      <a:pPr algn="r" fontAlgn="b"/>
                      <a:r>
                        <a:rPr lang="en-US" sz="1000" u="none" strike="noStrike">
                          <a:effectLst/>
                        </a:rPr>
                        <a:t>             16 </a:t>
                      </a:r>
                      <a:endParaRPr lang="en-US" sz="1000" b="0" i="0" u="none" strike="noStrike">
                        <a:solidFill>
                          <a:srgbClr val="000000"/>
                        </a:solidFill>
                        <a:effectLst/>
                        <a:latin typeface="Arial" panose="020B0604020202020204" pitchFamily="34" charset="0"/>
                      </a:endParaRPr>
                    </a:p>
                  </a:txBody>
                  <a:tcPr marL="9419" marR="9419" marT="9419" marB="0" anchor="b"/>
                </a:tc>
                <a:tc>
                  <a:txBody>
                    <a:bodyPr/>
                    <a:lstStyle/>
                    <a:p>
                      <a:pPr algn="r" fontAlgn="b"/>
                      <a:endParaRPr lang="en-US" sz="1000" b="0" i="0" u="none" strike="noStrike">
                        <a:solidFill>
                          <a:srgbClr val="000000"/>
                        </a:solidFill>
                        <a:effectLst/>
                        <a:latin typeface="Arial" panose="020B0604020202020204" pitchFamily="34" charset="0"/>
                      </a:endParaRPr>
                    </a:p>
                  </a:txBody>
                  <a:tcPr marL="9419" marR="9419" marT="9419" marB="0" anchor="b"/>
                </a:tc>
                <a:tc>
                  <a:txBody>
                    <a:bodyPr/>
                    <a:lstStyle/>
                    <a:p>
                      <a:pPr algn="r" fontAlgn="b"/>
                      <a:r>
                        <a:rPr lang="en-US" sz="1000" u="none" strike="noStrike">
                          <a:effectLst/>
                        </a:rPr>
                        <a:t>             24 </a:t>
                      </a:r>
                      <a:endParaRPr lang="en-US" sz="1000" b="0" i="0" u="none" strike="noStrike">
                        <a:solidFill>
                          <a:srgbClr val="000000"/>
                        </a:solidFill>
                        <a:effectLst/>
                        <a:latin typeface="Arial" panose="020B0604020202020204" pitchFamily="34" charset="0"/>
                      </a:endParaRPr>
                    </a:p>
                  </a:txBody>
                  <a:tcPr marL="9419" marR="9419" marT="9419" marB="0" anchor="b"/>
                </a:tc>
                <a:tc>
                  <a:txBody>
                    <a:bodyPr/>
                    <a:lstStyle/>
                    <a:p>
                      <a:pPr algn="r" fontAlgn="b"/>
                      <a:endParaRPr lang="en-US" sz="1000" b="0" i="0" u="none" strike="noStrike">
                        <a:solidFill>
                          <a:srgbClr val="000000"/>
                        </a:solidFill>
                        <a:effectLst/>
                        <a:latin typeface="Arial" panose="020B0604020202020204" pitchFamily="34" charset="0"/>
                      </a:endParaRPr>
                    </a:p>
                  </a:txBody>
                  <a:tcPr marL="9419" marR="9419" marT="9419" marB="0" anchor="b"/>
                </a:tc>
                <a:tc>
                  <a:txBody>
                    <a:bodyPr/>
                    <a:lstStyle/>
                    <a:p>
                      <a:pPr algn="r" fontAlgn="b"/>
                      <a:r>
                        <a:rPr lang="en-US" sz="1000" u="none" strike="noStrike">
                          <a:effectLst/>
                        </a:rPr>
                        <a:t>             40 </a:t>
                      </a:r>
                      <a:endParaRPr lang="en-US" sz="1000" b="0" i="0" u="none" strike="noStrike">
                        <a:solidFill>
                          <a:srgbClr val="000000"/>
                        </a:solidFill>
                        <a:effectLst/>
                        <a:latin typeface="Arial" panose="020B0604020202020204" pitchFamily="34" charset="0"/>
                      </a:endParaRPr>
                    </a:p>
                  </a:txBody>
                  <a:tcPr marL="9419" marR="9419" marT="9419" marB="0" anchor="b"/>
                </a:tc>
                <a:tc>
                  <a:txBody>
                    <a:bodyPr/>
                    <a:lstStyle/>
                    <a:p>
                      <a:pPr algn="r" fontAlgn="b"/>
                      <a:endParaRPr lang="en-US" sz="1100" b="0" i="0" u="none" strike="noStrike">
                        <a:solidFill>
                          <a:srgbClr val="000000"/>
                        </a:solidFill>
                        <a:effectLst/>
                        <a:latin typeface="Calibri" panose="020F0502020204030204" pitchFamily="34" charset="0"/>
                      </a:endParaRPr>
                    </a:p>
                  </a:txBody>
                  <a:tcPr marL="9419" marR="9419" marT="9419" marB="0" anchor="b"/>
                </a:tc>
                <a:tc>
                  <a:txBody>
                    <a:bodyPr/>
                    <a:lstStyle/>
                    <a:p>
                      <a:pPr algn="r" fontAlgn="b"/>
                      <a:r>
                        <a:rPr lang="en-US" sz="1000" u="none" strike="noStrike">
                          <a:effectLst/>
                        </a:rPr>
                        <a:t>              81 </a:t>
                      </a:r>
                      <a:endParaRPr lang="en-US" sz="1000" b="0" i="0" u="none" strike="noStrike">
                        <a:solidFill>
                          <a:srgbClr val="000000"/>
                        </a:solidFill>
                        <a:effectLst/>
                        <a:latin typeface="Arial" panose="020B0604020202020204" pitchFamily="34" charset="0"/>
                      </a:endParaRPr>
                    </a:p>
                  </a:txBody>
                  <a:tcPr marL="9419" marR="9419" marT="9419" marB="0" anchor="b"/>
                </a:tc>
                <a:tc>
                  <a:txBody>
                    <a:bodyPr/>
                    <a:lstStyle/>
                    <a:p>
                      <a:pPr algn="r" fontAlgn="b"/>
                      <a:r>
                        <a:rPr lang="en-US" sz="1000" u="none" strike="noStrike">
                          <a:effectLst/>
                        </a:rPr>
                        <a:t>             162 </a:t>
                      </a:r>
                      <a:endParaRPr lang="en-US" sz="1000" b="0" i="0" u="none" strike="noStrike">
                        <a:solidFill>
                          <a:srgbClr val="000000"/>
                        </a:solidFill>
                        <a:effectLst/>
                        <a:latin typeface="Arial" panose="020B0604020202020204" pitchFamily="34" charset="0"/>
                      </a:endParaRPr>
                    </a:p>
                  </a:txBody>
                  <a:tcPr marL="9419" marR="9419" marT="9419" marB="0" anchor="b"/>
                </a:tc>
                <a:extLst>
                  <a:ext uri="{0D108BD9-81ED-4DB2-BD59-A6C34878D82A}">
                    <a16:rowId xmlns:a16="http://schemas.microsoft.com/office/drawing/2014/main" xmlns="" val="10006"/>
                  </a:ext>
                </a:extLst>
              </a:tr>
              <a:tr h="351966">
                <a:tc>
                  <a:txBody>
                    <a:bodyPr/>
                    <a:lstStyle/>
                    <a:p>
                      <a:pPr algn="l" fontAlgn="b"/>
                      <a:r>
                        <a:rPr lang="en-US" sz="1000" u="none" strike="noStrike">
                          <a:effectLst/>
                        </a:rPr>
                        <a:t>Form Compliance</a:t>
                      </a:r>
                      <a:endParaRPr lang="en-US" sz="1000" b="0" i="0" u="none" strike="noStrike">
                        <a:solidFill>
                          <a:srgbClr val="000000"/>
                        </a:solidFill>
                        <a:effectLst/>
                        <a:latin typeface="Arial" panose="020B0604020202020204" pitchFamily="34" charset="0"/>
                      </a:endParaRPr>
                    </a:p>
                  </a:txBody>
                  <a:tcPr marL="9419" marR="9419" marT="9419" marB="0" anchor="b"/>
                </a:tc>
                <a:tc>
                  <a:txBody>
                    <a:bodyPr/>
                    <a:lstStyle/>
                    <a:p>
                      <a:pPr algn="r" fontAlgn="b"/>
                      <a:r>
                        <a:rPr lang="en-US" sz="1000" u="none" strike="noStrike">
                          <a:effectLst/>
                        </a:rPr>
                        <a:t>95%</a:t>
                      </a:r>
                      <a:endParaRPr lang="en-US" sz="1000" b="0" i="0" u="none" strike="noStrike">
                        <a:solidFill>
                          <a:srgbClr val="000000"/>
                        </a:solidFill>
                        <a:effectLst/>
                        <a:latin typeface="Arial" panose="020B0604020202020204" pitchFamily="34" charset="0"/>
                      </a:endParaRPr>
                    </a:p>
                  </a:txBody>
                  <a:tcPr marL="9419" marR="9419" marT="9419" marB="0" anchor="b"/>
                </a:tc>
                <a:tc>
                  <a:txBody>
                    <a:bodyPr/>
                    <a:lstStyle/>
                    <a:p>
                      <a:pPr algn="r" fontAlgn="b"/>
                      <a:endParaRPr lang="en-US" sz="1000" b="0" i="0" u="none" strike="noStrike">
                        <a:solidFill>
                          <a:srgbClr val="000000"/>
                        </a:solidFill>
                        <a:effectLst/>
                        <a:latin typeface="Arial" panose="020B0604020202020204" pitchFamily="34" charset="0"/>
                      </a:endParaRPr>
                    </a:p>
                  </a:txBody>
                  <a:tcPr marL="9419" marR="9419" marT="9419" marB="0" anchor="b"/>
                </a:tc>
                <a:tc>
                  <a:txBody>
                    <a:bodyPr/>
                    <a:lstStyle/>
                    <a:p>
                      <a:pPr algn="r" fontAlgn="b"/>
                      <a:r>
                        <a:rPr lang="en-US" sz="1000" u="none" strike="noStrike">
                          <a:effectLst/>
                        </a:rPr>
                        <a:t>95%</a:t>
                      </a:r>
                      <a:endParaRPr lang="en-US" sz="1000" b="0" i="0" u="none" strike="noStrike">
                        <a:solidFill>
                          <a:srgbClr val="000000"/>
                        </a:solidFill>
                        <a:effectLst/>
                        <a:latin typeface="Arial" panose="020B0604020202020204" pitchFamily="34" charset="0"/>
                      </a:endParaRPr>
                    </a:p>
                  </a:txBody>
                  <a:tcPr marL="9419" marR="9419" marT="9419" marB="0" anchor="b"/>
                </a:tc>
                <a:tc>
                  <a:txBody>
                    <a:bodyPr/>
                    <a:lstStyle/>
                    <a:p>
                      <a:pPr algn="r" fontAlgn="b"/>
                      <a:endParaRPr lang="en-US" sz="1000" b="0" i="0" u="none" strike="noStrike">
                        <a:solidFill>
                          <a:srgbClr val="000000"/>
                        </a:solidFill>
                        <a:effectLst/>
                        <a:latin typeface="Arial" panose="020B0604020202020204" pitchFamily="34" charset="0"/>
                      </a:endParaRPr>
                    </a:p>
                  </a:txBody>
                  <a:tcPr marL="9419" marR="9419" marT="9419" marB="0" anchor="b"/>
                </a:tc>
                <a:tc>
                  <a:txBody>
                    <a:bodyPr/>
                    <a:lstStyle/>
                    <a:p>
                      <a:pPr algn="r" fontAlgn="b"/>
                      <a:r>
                        <a:rPr lang="en-US" sz="1000" u="none" strike="noStrike">
                          <a:effectLst/>
                        </a:rPr>
                        <a:t>95%</a:t>
                      </a:r>
                      <a:endParaRPr lang="en-US" sz="1000" b="0" i="0" u="none" strike="noStrike">
                        <a:solidFill>
                          <a:srgbClr val="000000"/>
                        </a:solidFill>
                        <a:effectLst/>
                        <a:latin typeface="Arial" panose="020B0604020202020204" pitchFamily="34" charset="0"/>
                      </a:endParaRPr>
                    </a:p>
                  </a:txBody>
                  <a:tcPr marL="9419" marR="9419" marT="9419" marB="0" anchor="b"/>
                </a:tc>
                <a:tc>
                  <a:txBody>
                    <a:bodyPr/>
                    <a:lstStyle/>
                    <a:p>
                      <a:pPr algn="r" fontAlgn="b"/>
                      <a:endParaRPr lang="en-US" sz="1000" b="0" i="0" u="none" strike="noStrike">
                        <a:solidFill>
                          <a:srgbClr val="000000"/>
                        </a:solidFill>
                        <a:effectLst/>
                        <a:latin typeface="Arial" panose="020B0604020202020204" pitchFamily="34" charset="0"/>
                      </a:endParaRPr>
                    </a:p>
                  </a:txBody>
                  <a:tcPr marL="9419" marR="9419" marT="9419" marB="0" anchor="b"/>
                </a:tc>
                <a:tc>
                  <a:txBody>
                    <a:bodyPr/>
                    <a:lstStyle/>
                    <a:p>
                      <a:pPr algn="r" fontAlgn="b"/>
                      <a:r>
                        <a:rPr lang="en-US" sz="1000" u="none" strike="noStrike">
                          <a:effectLst/>
                        </a:rPr>
                        <a:t>95%</a:t>
                      </a:r>
                      <a:endParaRPr lang="en-US" sz="1000" b="0" i="0" u="none" strike="noStrike">
                        <a:solidFill>
                          <a:srgbClr val="000000"/>
                        </a:solidFill>
                        <a:effectLst/>
                        <a:latin typeface="Arial" panose="020B0604020202020204" pitchFamily="34" charset="0"/>
                      </a:endParaRPr>
                    </a:p>
                  </a:txBody>
                  <a:tcPr marL="9419" marR="9419" marT="9419" marB="0" anchor="b"/>
                </a:tc>
                <a:tc>
                  <a:txBody>
                    <a:bodyPr/>
                    <a:lstStyle/>
                    <a:p>
                      <a:pPr algn="r" fontAlgn="b"/>
                      <a:endParaRPr lang="en-US" sz="1000" b="0" i="0" u="none" strike="noStrike">
                        <a:solidFill>
                          <a:srgbClr val="000000"/>
                        </a:solidFill>
                        <a:effectLst/>
                        <a:latin typeface="Arial" panose="020B0604020202020204" pitchFamily="34" charset="0"/>
                      </a:endParaRPr>
                    </a:p>
                  </a:txBody>
                  <a:tcPr marL="9419" marR="9419" marT="9419" marB="0" anchor="b"/>
                </a:tc>
                <a:tc>
                  <a:txBody>
                    <a:bodyPr/>
                    <a:lstStyle/>
                    <a:p>
                      <a:pPr algn="r" fontAlgn="b"/>
                      <a:r>
                        <a:rPr lang="en-US" sz="1000" u="none" strike="noStrike">
                          <a:effectLst/>
                        </a:rPr>
                        <a:t>95%</a:t>
                      </a:r>
                      <a:endParaRPr lang="en-US" sz="1000" b="0" i="0" u="none" strike="noStrike">
                        <a:solidFill>
                          <a:srgbClr val="000000"/>
                        </a:solidFill>
                        <a:effectLst/>
                        <a:latin typeface="Arial" panose="020B0604020202020204" pitchFamily="34" charset="0"/>
                      </a:endParaRPr>
                    </a:p>
                  </a:txBody>
                  <a:tcPr marL="9419" marR="9419" marT="9419" marB="0" anchor="b"/>
                </a:tc>
                <a:tc>
                  <a:txBody>
                    <a:bodyPr/>
                    <a:lstStyle/>
                    <a:p>
                      <a:pPr algn="r" fontAlgn="b"/>
                      <a:endParaRPr lang="en-US" sz="1100" b="0" i="0" u="none" strike="noStrike">
                        <a:solidFill>
                          <a:srgbClr val="000000"/>
                        </a:solidFill>
                        <a:effectLst/>
                        <a:latin typeface="Calibri" panose="020F0502020204030204" pitchFamily="34" charset="0"/>
                      </a:endParaRPr>
                    </a:p>
                  </a:txBody>
                  <a:tcPr marL="9419" marR="9419" marT="9419" marB="0" anchor="b"/>
                </a:tc>
                <a:tc>
                  <a:txBody>
                    <a:bodyPr/>
                    <a:lstStyle/>
                    <a:p>
                      <a:pPr algn="r" fontAlgn="b"/>
                      <a:r>
                        <a:rPr lang="en-US" sz="1000" u="none" strike="noStrike">
                          <a:effectLst/>
                        </a:rPr>
                        <a:t>95%</a:t>
                      </a:r>
                      <a:endParaRPr lang="en-US" sz="1000" b="0" i="0" u="none" strike="noStrike">
                        <a:solidFill>
                          <a:srgbClr val="000000"/>
                        </a:solidFill>
                        <a:effectLst/>
                        <a:latin typeface="Arial" panose="020B0604020202020204" pitchFamily="34" charset="0"/>
                      </a:endParaRPr>
                    </a:p>
                  </a:txBody>
                  <a:tcPr marL="9419" marR="9419" marT="9419" marB="0" anchor="b"/>
                </a:tc>
                <a:tc>
                  <a:txBody>
                    <a:bodyPr/>
                    <a:lstStyle/>
                    <a:p>
                      <a:pPr algn="r" fontAlgn="b"/>
                      <a:r>
                        <a:rPr lang="en-US" sz="1000" u="none" strike="noStrike">
                          <a:effectLst/>
                        </a:rPr>
                        <a:t>95%</a:t>
                      </a:r>
                      <a:endParaRPr lang="en-US" sz="1000" b="0" i="0" u="none" strike="noStrike">
                        <a:solidFill>
                          <a:srgbClr val="000000"/>
                        </a:solidFill>
                        <a:effectLst/>
                        <a:latin typeface="Arial" panose="020B0604020202020204" pitchFamily="34" charset="0"/>
                      </a:endParaRPr>
                    </a:p>
                  </a:txBody>
                  <a:tcPr marL="9419" marR="9419" marT="9419" marB="0" anchor="b"/>
                </a:tc>
                <a:extLst>
                  <a:ext uri="{0D108BD9-81ED-4DB2-BD59-A6C34878D82A}">
                    <a16:rowId xmlns:a16="http://schemas.microsoft.com/office/drawing/2014/main" xmlns="" val="10007"/>
                  </a:ext>
                </a:extLst>
              </a:tr>
              <a:tr h="351966">
                <a:tc>
                  <a:txBody>
                    <a:bodyPr/>
                    <a:lstStyle/>
                    <a:p>
                      <a:pPr algn="l" fontAlgn="b"/>
                      <a:r>
                        <a:rPr lang="en-US" sz="1000" u="none" strike="noStrike">
                          <a:effectLst/>
                        </a:rPr>
                        <a:t>Timely Submitted Forms</a:t>
                      </a:r>
                      <a:endParaRPr lang="en-US" sz="1000" b="0" i="0" u="none" strike="noStrike">
                        <a:solidFill>
                          <a:srgbClr val="000000"/>
                        </a:solidFill>
                        <a:effectLst/>
                        <a:latin typeface="Arial" panose="020B0604020202020204" pitchFamily="34" charset="0"/>
                      </a:endParaRPr>
                    </a:p>
                  </a:txBody>
                  <a:tcPr marL="9419" marR="9419" marT="9419" marB="0" anchor="b"/>
                </a:tc>
                <a:tc>
                  <a:txBody>
                    <a:bodyPr/>
                    <a:lstStyle/>
                    <a:p>
                      <a:pPr algn="r" fontAlgn="b"/>
                      <a:r>
                        <a:rPr lang="en-US" sz="1000" u="none" strike="noStrike">
                          <a:effectLst/>
                        </a:rPr>
                        <a:t>              4 </a:t>
                      </a:r>
                      <a:endParaRPr lang="en-US" sz="1000" b="0" i="0" u="none" strike="noStrike">
                        <a:solidFill>
                          <a:srgbClr val="000000"/>
                        </a:solidFill>
                        <a:effectLst/>
                        <a:latin typeface="Arial" panose="020B0604020202020204" pitchFamily="34" charset="0"/>
                      </a:endParaRPr>
                    </a:p>
                  </a:txBody>
                  <a:tcPr marL="9419" marR="9419" marT="9419" marB="0" anchor="b"/>
                </a:tc>
                <a:tc>
                  <a:txBody>
                    <a:bodyPr/>
                    <a:lstStyle/>
                    <a:p>
                      <a:pPr algn="r" fontAlgn="b"/>
                      <a:endParaRPr lang="en-US" sz="1000" b="0" i="0" u="none" strike="noStrike">
                        <a:solidFill>
                          <a:srgbClr val="000000"/>
                        </a:solidFill>
                        <a:effectLst/>
                        <a:latin typeface="Arial" panose="020B0604020202020204" pitchFamily="34" charset="0"/>
                      </a:endParaRPr>
                    </a:p>
                  </a:txBody>
                  <a:tcPr marL="9419" marR="9419" marT="9419" marB="0" anchor="b"/>
                </a:tc>
                <a:tc>
                  <a:txBody>
                    <a:bodyPr/>
                    <a:lstStyle/>
                    <a:p>
                      <a:pPr algn="r" fontAlgn="b"/>
                      <a:r>
                        <a:rPr lang="en-US" sz="1000" u="none" strike="noStrike">
                          <a:effectLst/>
                        </a:rPr>
                        <a:t>                8 </a:t>
                      </a:r>
                      <a:endParaRPr lang="en-US" sz="1000" b="0" i="0" u="none" strike="noStrike">
                        <a:solidFill>
                          <a:srgbClr val="000000"/>
                        </a:solidFill>
                        <a:effectLst/>
                        <a:latin typeface="Arial" panose="020B0604020202020204" pitchFamily="34" charset="0"/>
                      </a:endParaRPr>
                    </a:p>
                  </a:txBody>
                  <a:tcPr marL="9419" marR="9419" marT="9419" marB="0" anchor="b"/>
                </a:tc>
                <a:tc>
                  <a:txBody>
                    <a:bodyPr/>
                    <a:lstStyle/>
                    <a:p>
                      <a:pPr algn="r" fontAlgn="b"/>
                      <a:endParaRPr lang="en-US" sz="1000" b="0" i="0" u="none" strike="noStrike">
                        <a:solidFill>
                          <a:srgbClr val="000000"/>
                        </a:solidFill>
                        <a:effectLst/>
                        <a:latin typeface="Arial" panose="020B0604020202020204" pitchFamily="34" charset="0"/>
                      </a:endParaRPr>
                    </a:p>
                  </a:txBody>
                  <a:tcPr marL="9419" marR="9419" marT="9419" marB="0" anchor="b"/>
                </a:tc>
                <a:tc>
                  <a:txBody>
                    <a:bodyPr/>
                    <a:lstStyle/>
                    <a:p>
                      <a:pPr algn="r" fontAlgn="b"/>
                      <a:r>
                        <a:rPr lang="en-US" sz="1000" u="none" strike="noStrike">
                          <a:effectLst/>
                        </a:rPr>
                        <a:t>             15 </a:t>
                      </a:r>
                      <a:endParaRPr lang="en-US" sz="1000" b="0" i="0" u="none" strike="noStrike">
                        <a:solidFill>
                          <a:srgbClr val="000000"/>
                        </a:solidFill>
                        <a:effectLst/>
                        <a:latin typeface="Arial" panose="020B0604020202020204" pitchFamily="34" charset="0"/>
                      </a:endParaRPr>
                    </a:p>
                  </a:txBody>
                  <a:tcPr marL="9419" marR="9419" marT="9419" marB="0" anchor="b"/>
                </a:tc>
                <a:tc>
                  <a:txBody>
                    <a:bodyPr/>
                    <a:lstStyle/>
                    <a:p>
                      <a:pPr algn="r" fontAlgn="b"/>
                      <a:endParaRPr lang="en-US" sz="1000" b="0" i="0" u="none" strike="noStrike">
                        <a:solidFill>
                          <a:srgbClr val="000000"/>
                        </a:solidFill>
                        <a:effectLst/>
                        <a:latin typeface="Arial" panose="020B0604020202020204" pitchFamily="34" charset="0"/>
                      </a:endParaRPr>
                    </a:p>
                  </a:txBody>
                  <a:tcPr marL="9419" marR="9419" marT="9419" marB="0" anchor="b"/>
                </a:tc>
                <a:tc>
                  <a:txBody>
                    <a:bodyPr/>
                    <a:lstStyle/>
                    <a:p>
                      <a:pPr algn="r" fontAlgn="b"/>
                      <a:r>
                        <a:rPr lang="en-US" sz="1000" u="none" strike="noStrike">
                          <a:effectLst/>
                        </a:rPr>
                        <a:t>             23 </a:t>
                      </a:r>
                      <a:endParaRPr lang="en-US" sz="1000" b="0" i="0" u="none" strike="noStrike">
                        <a:solidFill>
                          <a:srgbClr val="000000"/>
                        </a:solidFill>
                        <a:effectLst/>
                        <a:latin typeface="Arial" panose="020B0604020202020204" pitchFamily="34" charset="0"/>
                      </a:endParaRPr>
                    </a:p>
                  </a:txBody>
                  <a:tcPr marL="9419" marR="9419" marT="9419" marB="0" anchor="b"/>
                </a:tc>
                <a:tc>
                  <a:txBody>
                    <a:bodyPr/>
                    <a:lstStyle/>
                    <a:p>
                      <a:pPr algn="r" fontAlgn="b"/>
                      <a:endParaRPr lang="en-US" sz="1000" b="0" i="0" u="none" strike="noStrike">
                        <a:solidFill>
                          <a:srgbClr val="000000"/>
                        </a:solidFill>
                        <a:effectLst/>
                        <a:latin typeface="Arial" panose="020B0604020202020204" pitchFamily="34" charset="0"/>
                      </a:endParaRPr>
                    </a:p>
                  </a:txBody>
                  <a:tcPr marL="9419" marR="9419" marT="9419" marB="0" anchor="b"/>
                </a:tc>
                <a:tc>
                  <a:txBody>
                    <a:bodyPr/>
                    <a:lstStyle/>
                    <a:p>
                      <a:pPr algn="r" fontAlgn="b"/>
                      <a:r>
                        <a:rPr lang="en-US" sz="1000" u="none" strike="noStrike">
                          <a:effectLst/>
                        </a:rPr>
                        <a:t>             38 </a:t>
                      </a:r>
                      <a:endParaRPr lang="en-US" sz="1000" b="0" i="0" u="none" strike="noStrike">
                        <a:solidFill>
                          <a:srgbClr val="000000"/>
                        </a:solidFill>
                        <a:effectLst/>
                        <a:latin typeface="Arial" panose="020B0604020202020204" pitchFamily="34" charset="0"/>
                      </a:endParaRPr>
                    </a:p>
                  </a:txBody>
                  <a:tcPr marL="9419" marR="9419" marT="9419" marB="0" anchor="b"/>
                </a:tc>
                <a:tc>
                  <a:txBody>
                    <a:bodyPr/>
                    <a:lstStyle/>
                    <a:p>
                      <a:pPr algn="r" fontAlgn="b"/>
                      <a:endParaRPr lang="en-US" sz="1100" b="0" i="0" u="none" strike="noStrike">
                        <a:solidFill>
                          <a:srgbClr val="000000"/>
                        </a:solidFill>
                        <a:effectLst/>
                        <a:latin typeface="Calibri" panose="020F0502020204030204" pitchFamily="34" charset="0"/>
                      </a:endParaRPr>
                    </a:p>
                  </a:txBody>
                  <a:tcPr marL="9419" marR="9419" marT="9419" marB="0" anchor="b"/>
                </a:tc>
                <a:tc>
                  <a:txBody>
                    <a:bodyPr/>
                    <a:lstStyle/>
                    <a:p>
                      <a:pPr algn="r" fontAlgn="b"/>
                      <a:r>
                        <a:rPr lang="en-US" sz="1000" u="none" strike="noStrike">
                          <a:effectLst/>
                        </a:rPr>
                        <a:t>              77 </a:t>
                      </a:r>
                      <a:endParaRPr lang="en-US" sz="1000" b="0" i="0" u="none" strike="noStrike">
                        <a:solidFill>
                          <a:srgbClr val="000000"/>
                        </a:solidFill>
                        <a:effectLst/>
                        <a:latin typeface="Arial" panose="020B0604020202020204" pitchFamily="34" charset="0"/>
                      </a:endParaRPr>
                    </a:p>
                  </a:txBody>
                  <a:tcPr marL="9419" marR="9419" marT="9419" marB="0" anchor="b"/>
                </a:tc>
                <a:tc>
                  <a:txBody>
                    <a:bodyPr/>
                    <a:lstStyle/>
                    <a:p>
                      <a:pPr algn="r" fontAlgn="b"/>
                      <a:r>
                        <a:rPr lang="en-US" sz="1000" u="none" strike="noStrike">
                          <a:effectLst/>
                        </a:rPr>
                        <a:t>             153 </a:t>
                      </a:r>
                      <a:endParaRPr lang="en-US" sz="1000" b="0" i="0" u="none" strike="noStrike">
                        <a:solidFill>
                          <a:srgbClr val="000000"/>
                        </a:solidFill>
                        <a:effectLst/>
                        <a:latin typeface="Arial" panose="020B0604020202020204" pitchFamily="34" charset="0"/>
                      </a:endParaRPr>
                    </a:p>
                  </a:txBody>
                  <a:tcPr marL="9419" marR="9419" marT="9419" marB="0" anchor="b"/>
                </a:tc>
                <a:extLst>
                  <a:ext uri="{0D108BD9-81ED-4DB2-BD59-A6C34878D82A}">
                    <a16:rowId xmlns:a16="http://schemas.microsoft.com/office/drawing/2014/main" xmlns="" val="10008"/>
                  </a:ext>
                </a:extLst>
              </a:tr>
              <a:tr h="351966">
                <a:tc>
                  <a:txBody>
                    <a:bodyPr/>
                    <a:lstStyle/>
                    <a:p>
                      <a:pPr algn="l" fontAlgn="b"/>
                      <a:r>
                        <a:rPr lang="en-US" sz="1000" u="none" strike="noStrike">
                          <a:effectLst/>
                        </a:rPr>
                        <a:t>Percent Certified</a:t>
                      </a:r>
                      <a:endParaRPr lang="en-US" sz="1000" b="0" i="0" u="none" strike="noStrike">
                        <a:solidFill>
                          <a:srgbClr val="000000"/>
                        </a:solidFill>
                        <a:effectLst/>
                        <a:latin typeface="Arial" panose="020B0604020202020204" pitchFamily="34" charset="0"/>
                      </a:endParaRPr>
                    </a:p>
                  </a:txBody>
                  <a:tcPr marL="9419" marR="9419" marT="9419" marB="0" anchor="b"/>
                </a:tc>
                <a:tc>
                  <a:txBody>
                    <a:bodyPr/>
                    <a:lstStyle/>
                    <a:p>
                      <a:pPr algn="r" fontAlgn="b"/>
                      <a:r>
                        <a:rPr lang="en-US" sz="1000" u="none" strike="noStrike">
                          <a:effectLst/>
                        </a:rPr>
                        <a:t>95%</a:t>
                      </a:r>
                      <a:endParaRPr lang="en-US" sz="1000" b="0" i="0" u="none" strike="noStrike">
                        <a:solidFill>
                          <a:srgbClr val="000000"/>
                        </a:solidFill>
                        <a:effectLst/>
                        <a:latin typeface="Arial" panose="020B0604020202020204" pitchFamily="34" charset="0"/>
                      </a:endParaRPr>
                    </a:p>
                  </a:txBody>
                  <a:tcPr marL="9419" marR="9419" marT="9419" marB="0" anchor="b"/>
                </a:tc>
                <a:tc>
                  <a:txBody>
                    <a:bodyPr/>
                    <a:lstStyle/>
                    <a:p>
                      <a:pPr algn="r" fontAlgn="b"/>
                      <a:endParaRPr lang="en-US" sz="1000" b="0" i="0" u="none" strike="noStrike">
                        <a:solidFill>
                          <a:srgbClr val="000000"/>
                        </a:solidFill>
                        <a:effectLst/>
                        <a:latin typeface="Arial" panose="020B0604020202020204" pitchFamily="34" charset="0"/>
                      </a:endParaRPr>
                    </a:p>
                  </a:txBody>
                  <a:tcPr marL="9419" marR="9419" marT="9419" marB="0" anchor="b"/>
                </a:tc>
                <a:tc>
                  <a:txBody>
                    <a:bodyPr/>
                    <a:lstStyle/>
                    <a:p>
                      <a:pPr algn="r" fontAlgn="b"/>
                      <a:r>
                        <a:rPr lang="en-US" sz="1000" u="none" strike="noStrike">
                          <a:effectLst/>
                        </a:rPr>
                        <a:t>95%</a:t>
                      </a:r>
                      <a:endParaRPr lang="en-US" sz="1000" b="0" i="0" u="none" strike="noStrike">
                        <a:solidFill>
                          <a:srgbClr val="000000"/>
                        </a:solidFill>
                        <a:effectLst/>
                        <a:latin typeface="Arial" panose="020B0604020202020204" pitchFamily="34" charset="0"/>
                      </a:endParaRPr>
                    </a:p>
                  </a:txBody>
                  <a:tcPr marL="9419" marR="9419" marT="9419" marB="0" anchor="b"/>
                </a:tc>
                <a:tc>
                  <a:txBody>
                    <a:bodyPr/>
                    <a:lstStyle/>
                    <a:p>
                      <a:pPr algn="r" fontAlgn="b"/>
                      <a:endParaRPr lang="en-US" sz="1000" b="0" i="0" u="none" strike="noStrike">
                        <a:solidFill>
                          <a:srgbClr val="000000"/>
                        </a:solidFill>
                        <a:effectLst/>
                        <a:latin typeface="Arial" panose="020B0604020202020204" pitchFamily="34" charset="0"/>
                      </a:endParaRPr>
                    </a:p>
                  </a:txBody>
                  <a:tcPr marL="9419" marR="9419" marT="9419" marB="0" anchor="b"/>
                </a:tc>
                <a:tc>
                  <a:txBody>
                    <a:bodyPr/>
                    <a:lstStyle/>
                    <a:p>
                      <a:pPr algn="r" fontAlgn="b"/>
                      <a:r>
                        <a:rPr lang="en-US" sz="1000" u="none" strike="noStrike">
                          <a:effectLst/>
                        </a:rPr>
                        <a:t>95%</a:t>
                      </a:r>
                      <a:endParaRPr lang="en-US" sz="1000" b="0" i="0" u="none" strike="noStrike">
                        <a:solidFill>
                          <a:srgbClr val="000000"/>
                        </a:solidFill>
                        <a:effectLst/>
                        <a:latin typeface="Arial" panose="020B0604020202020204" pitchFamily="34" charset="0"/>
                      </a:endParaRPr>
                    </a:p>
                  </a:txBody>
                  <a:tcPr marL="9419" marR="9419" marT="9419" marB="0" anchor="b"/>
                </a:tc>
                <a:tc>
                  <a:txBody>
                    <a:bodyPr/>
                    <a:lstStyle/>
                    <a:p>
                      <a:pPr algn="r" fontAlgn="b"/>
                      <a:endParaRPr lang="en-US" sz="1000" b="0" i="0" u="none" strike="noStrike">
                        <a:solidFill>
                          <a:srgbClr val="000000"/>
                        </a:solidFill>
                        <a:effectLst/>
                        <a:latin typeface="Arial" panose="020B0604020202020204" pitchFamily="34" charset="0"/>
                      </a:endParaRPr>
                    </a:p>
                  </a:txBody>
                  <a:tcPr marL="9419" marR="9419" marT="9419" marB="0" anchor="b"/>
                </a:tc>
                <a:tc>
                  <a:txBody>
                    <a:bodyPr/>
                    <a:lstStyle/>
                    <a:p>
                      <a:pPr algn="r" fontAlgn="b"/>
                      <a:r>
                        <a:rPr lang="en-US" sz="1000" u="none" strike="noStrike">
                          <a:effectLst/>
                        </a:rPr>
                        <a:t>95%</a:t>
                      </a:r>
                      <a:endParaRPr lang="en-US" sz="1000" b="0" i="0" u="none" strike="noStrike">
                        <a:solidFill>
                          <a:srgbClr val="000000"/>
                        </a:solidFill>
                        <a:effectLst/>
                        <a:latin typeface="Arial" panose="020B0604020202020204" pitchFamily="34" charset="0"/>
                      </a:endParaRPr>
                    </a:p>
                  </a:txBody>
                  <a:tcPr marL="9419" marR="9419" marT="9419" marB="0" anchor="b"/>
                </a:tc>
                <a:tc>
                  <a:txBody>
                    <a:bodyPr/>
                    <a:lstStyle/>
                    <a:p>
                      <a:pPr algn="r" fontAlgn="b"/>
                      <a:endParaRPr lang="en-US" sz="1000" b="0" i="0" u="none" strike="noStrike">
                        <a:solidFill>
                          <a:srgbClr val="000000"/>
                        </a:solidFill>
                        <a:effectLst/>
                        <a:latin typeface="Arial" panose="020B0604020202020204" pitchFamily="34" charset="0"/>
                      </a:endParaRPr>
                    </a:p>
                  </a:txBody>
                  <a:tcPr marL="9419" marR="9419" marT="9419" marB="0" anchor="b"/>
                </a:tc>
                <a:tc>
                  <a:txBody>
                    <a:bodyPr/>
                    <a:lstStyle/>
                    <a:p>
                      <a:pPr algn="r" fontAlgn="b"/>
                      <a:r>
                        <a:rPr lang="en-US" sz="1000" u="none" strike="noStrike">
                          <a:effectLst/>
                        </a:rPr>
                        <a:t>95%</a:t>
                      </a:r>
                      <a:endParaRPr lang="en-US" sz="1000" b="0" i="0" u="none" strike="noStrike">
                        <a:solidFill>
                          <a:srgbClr val="000000"/>
                        </a:solidFill>
                        <a:effectLst/>
                        <a:latin typeface="Arial" panose="020B0604020202020204" pitchFamily="34" charset="0"/>
                      </a:endParaRPr>
                    </a:p>
                  </a:txBody>
                  <a:tcPr marL="9419" marR="9419" marT="9419" marB="0" anchor="b"/>
                </a:tc>
                <a:tc>
                  <a:txBody>
                    <a:bodyPr/>
                    <a:lstStyle/>
                    <a:p>
                      <a:pPr algn="r" fontAlgn="b"/>
                      <a:endParaRPr lang="en-US" sz="1100" b="0" i="0" u="none" strike="noStrike">
                        <a:solidFill>
                          <a:srgbClr val="000000"/>
                        </a:solidFill>
                        <a:effectLst/>
                        <a:latin typeface="Calibri" panose="020F0502020204030204" pitchFamily="34" charset="0"/>
                      </a:endParaRPr>
                    </a:p>
                  </a:txBody>
                  <a:tcPr marL="9419" marR="9419" marT="9419" marB="0" anchor="b"/>
                </a:tc>
                <a:tc>
                  <a:txBody>
                    <a:bodyPr/>
                    <a:lstStyle/>
                    <a:p>
                      <a:pPr algn="r" fontAlgn="b"/>
                      <a:r>
                        <a:rPr lang="en-US" sz="1000" u="none" strike="noStrike">
                          <a:effectLst/>
                        </a:rPr>
                        <a:t>95%</a:t>
                      </a:r>
                      <a:endParaRPr lang="en-US" sz="1000" b="0" i="0" u="none" strike="noStrike">
                        <a:solidFill>
                          <a:srgbClr val="000000"/>
                        </a:solidFill>
                        <a:effectLst/>
                        <a:latin typeface="Arial" panose="020B0604020202020204" pitchFamily="34" charset="0"/>
                      </a:endParaRPr>
                    </a:p>
                  </a:txBody>
                  <a:tcPr marL="9419" marR="9419" marT="9419" marB="0" anchor="b"/>
                </a:tc>
                <a:tc>
                  <a:txBody>
                    <a:bodyPr/>
                    <a:lstStyle/>
                    <a:p>
                      <a:pPr algn="r" fontAlgn="b"/>
                      <a:r>
                        <a:rPr lang="en-US" sz="1000" u="none" strike="noStrike">
                          <a:effectLst/>
                        </a:rPr>
                        <a:t>95%</a:t>
                      </a:r>
                      <a:endParaRPr lang="en-US" sz="1000" b="0" i="0" u="none" strike="noStrike">
                        <a:solidFill>
                          <a:srgbClr val="000000"/>
                        </a:solidFill>
                        <a:effectLst/>
                        <a:latin typeface="Arial" panose="020B0604020202020204" pitchFamily="34" charset="0"/>
                      </a:endParaRPr>
                    </a:p>
                  </a:txBody>
                  <a:tcPr marL="9419" marR="9419" marT="9419" marB="0" anchor="b"/>
                </a:tc>
                <a:extLst>
                  <a:ext uri="{0D108BD9-81ED-4DB2-BD59-A6C34878D82A}">
                    <a16:rowId xmlns:a16="http://schemas.microsoft.com/office/drawing/2014/main" xmlns="" val="10009"/>
                  </a:ext>
                </a:extLst>
              </a:tr>
              <a:tr h="351966">
                <a:tc>
                  <a:txBody>
                    <a:bodyPr/>
                    <a:lstStyle/>
                    <a:p>
                      <a:pPr algn="l" fontAlgn="b"/>
                      <a:r>
                        <a:rPr lang="en-US" sz="1000" u="none" strike="noStrike">
                          <a:effectLst/>
                        </a:rPr>
                        <a:t>Certifications Secured</a:t>
                      </a:r>
                      <a:endParaRPr lang="en-US" sz="1000" b="0" i="0" u="none" strike="noStrike">
                        <a:solidFill>
                          <a:srgbClr val="000000"/>
                        </a:solidFill>
                        <a:effectLst/>
                        <a:latin typeface="Arial" panose="020B0604020202020204" pitchFamily="34" charset="0"/>
                      </a:endParaRPr>
                    </a:p>
                  </a:txBody>
                  <a:tcPr marL="9419" marR="9419" marT="9419" marB="0" anchor="b"/>
                </a:tc>
                <a:tc>
                  <a:txBody>
                    <a:bodyPr/>
                    <a:lstStyle/>
                    <a:p>
                      <a:pPr algn="r" fontAlgn="b"/>
                      <a:r>
                        <a:rPr lang="en-US" sz="1000" u="none" strike="noStrike">
                          <a:effectLst/>
                        </a:rPr>
                        <a:t>              4 </a:t>
                      </a:r>
                      <a:endParaRPr lang="en-US" sz="1000" b="0" i="0" u="none" strike="noStrike">
                        <a:solidFill>
                          <a:srgbClr val="000000"/>
                        </a:solidFill>
                        <a:effectLst/>
                        <a:latin typeface="Arial" panose="020B0604020202020204" pitchFamily="34" charset="0"/>
                      </a:endParaRPr>
                    </a:p>
                  </a:txBody>
                  <a:tcPr marL="9419" marR="9419" marT="9419" marB="0" anchor="b"/>
                </a:tc>
                <a:tc>
                  <a:txBody>
                    <a:bodyPr/>
                    <a:lstStyle/>
                    <a:p>
                      <a:pPr algn="r" fontAlgn="b"/>
                      <a:endParaRPr lang="en-US" sz="1000" b="0" i="0" u="none" strike="noStrike">
                        <a:solidFill>
                          <a:srgbClr val="000000"/>
                        </a:solidFill>
                        <a:effectLst/>
                        <a:latin typeface="Arial" panose="020B0604020202020204" pitchFamily="34" charset="0"/>
                      </a:endParaRPr>
                    </a:p>
                  </a:txBody>
                  <a:tcPr marL="9419" marR="9419" marT="9419" marB="0" anchor="b"/>
                </a:tc>
                <a:tc>
                  <a:txBody>
                    <a:bodyPr/>
                    <a:lstStyle/>
                    <a:p>
                      <a:pPr algn="r" fontAlgn="b"/>
                      <a:r>
                        <a:rPr lang="en-US" sz="1000" u="none" strike="noStrike">
                          <a:effectLst/>
                        </a:rPr>
                        <a:t>                7 </a:t>
                      </a:r>
                      <a:endParaRPr lang="en-US" sz="1000" b="0" i="0" u="none" strike="noStrike">
                        <a:solidFill>
                          <a:srgbClr val="000000"/>
                        </a:solidFill>
                        <a:effectLst/>
                        <a:latin typeface="Arial" panose="020B0604020202020204" pitchFamily="34" charset="0"/>
                      </a:endParaRPr>
                    </a:p>
                  </a:txBody>
                  <a:tcPr marL="9419" marR="9419" marT="9419" marB="0" anchor="b"/>
                </a:tc>
                <a:tc>
                  <a:txBody>
                    <a:bodyPr/>
                    <a:lstStyle/>
                    <a:p>
                      <a:pPr algn="r" fontAlgn="b"/>
                      <a:endParaRPr lang="en-US" sz="1000" b="0" i="0" u="none" strike="noStrike">
                        <a:solidFill>
                          <a:srgbClr val="000000"/>
                        </a:solidFill>
                        <a:effectLst/>
                        <a:latin typeface="Arial" panose="020B0604020202020204" pitchFamily="34" charset="0"/>
                      </a:endParaRPr>
                    </a:p>
                  </a:txBody>
                  <a:tcPr marL="9419" marR="9419" marT="9419" marB="0" anchor="b"/>
                </a:tc>
                <a:tc>
                  <a:txBody>
                    <a:bodyPr/>
                    <a:lstStyle/>
                    <a:p>
                      <a:pPr algn="r" fontAlgn="b"/>
                      <a:r>
                        <a:rPr lang="en-US" sz="1000" u="none" strike="noStrike">
                          <a:effectLst/>
                        </a:rPr>
                        <a:t>             15 </a:t>
                      </a:r>
                      <a:endParaRPr lang="en-US" sz="1000" b="0" i="0" u="none" strike="noStrike">
                        <a:solidFill>
                          <a:srgbClr val="000000"/>
                        </a:solidFill>
                        <a:effectLst/>
                        <a:latin typeface="Arial" panose="020B0604020202020204" pitchFamily="34" charset="0"/>
                      </a:endParaRPr>
                    </a:p>
                  </a:txBody>
                  <a:tcPr marL="9419" marR="9419" marT="9419" marB="0" anchor="b"/>
                </a:tc>
                <a:tc>
                  <a:txBody>
                    <a:bodyPr/>
                    <a:lstStyle/>
                    <a:p>
                      <a:pPr algn="r" fontAlgn="b"/>
                      <a:endParaRPr lang="en-US" sz="1000" b="0" i="0" u="none" strike="noStrike">
                        <a:solidFill>
                          <a:srgbClr val="000000"/>
                        </a:solidFill>
                        <a:effectLst/>
                        <a:latin typeface="Arial" panose="020B0604020202020204" pitchFamily="34" charset="0"/>
                      </a:endParaRPr>
                    </a:p>
                  </a:txBody>
                  <a:tcPr marL="9419" marR="9419" marT="9419" marB="0" anchor="b"/>
                </a:tc>
                <a:tc>
                  <a:txBody>
                    <a:bodyPr/>
                    <a:lstStyle/>
                    <a:p>
                      <a:pPr algn="r" fontAlgn="b"/>
                      <a:r>
                        <a:rPr lang="en-US" sz="1000" u="none" strike="noStrike">
                          <a:effectLst/>
                        </a:rPr>
                        <a:t>             22 </a:t>
                      </a:r>
                      <a:endParaRPr lang="en-US" sz="1000" b="0" i="0" u="none" strike="noStrike">
                        <a:solidFill>
                          <a:srgbClr val="000000"/>
                        </a:solidFill>
                        <a:effectLst/>
                        <a:latin typeface="Arial" panose="020B0604020202020204" pitchFamily="34" charset="0"/>
                      </a:endParaRPr>
                    </a:p>
                  </a:txBody>
                  <a:tcPr marL="9419" marR="9419" marT="9419" marB="0" anchor="b"/>
                </a:tc>
                <a:tc>
                  <a:txBody>
                    <a:bodyPr/>
                    <a:lstStyle/>
                    <a:p>
                      <a:pPr algn="r" fontAlgn="b"/>
                      <a:endParaRPr lang="en-US" sz="1000" b="0" i="0" u="none" strike="noStrike">
                        <a:solidFill>
                          <a:srgbClr val="000000"/>
                        </a:solidFill>
                        <a:effectLst/>
                        <a:latin typeface="Arial" panose="020B0604020202020204" pitchFamily="34" charset="0"/>
                      </a:endParaRPr>
                    </a:p>
                  </a:txBody>
                  <a:tcPr marL="9419" marR="9419" marT="9419" marB="0" anchor="b"/>
                </a:tc>
                <a:tc>
                  <a:txBody>
                    <a:bodyPr/>
                    <a:lstStyle/>
                    <a:p>
                      <a:pPr algn="r" fontAlgn="b"/>
                      <a:r>
                        <a:rPr lang="en-US" sz="1000" u="none" strike="noStrike">
                          <a:effectLst/>
                        </a:rPr>
                        <a:t>             36 </a:t>
                      </a:r>
                      <a:endParaRPr lang="en-US" sz="1000" b="0" i="0" u="none" strike="noStrike">
                        <a:solidFill>
                          <a:srgbClr val="000000"/>
                        </a:solidFill>
                        <a:effectLst/>
                        <a:latin typeface="Arial" panose="020B0604020202020204" pitchFamily="34" charset="0"/>
                      </a:endParaRPr>
                    </a:p>
                  </a:txBody>
                  <a:tcPr marL="9419" marR="9419" marT="9419" marB="0" anchor="b"/>
                </a:tc>
                <a:tc>
                  <a:txBody>
                    <a:bodyPr/>
                    <a:lstStyle/>
                    <a:p>
                      <a:pPr algn="r" fontAlgn="b"/>
                      <a:endParaRPr lang="en-US" sz="1100" b="0" i="0" u="none" strike="noStrike">
                        <a:solidFill>
                          <a:srgbClr val="000000"/>
                        </a:solidFill>
                        <a:effectLst/>
                        <a:latin typeface="Calibri" panose="020F0502020204030204" pitchFamily="34" charset="0"/>
                      </a:endParaRPr>
                    </a:p>
                  </a:txBody>
                  <a:tcPr marL="9419" marR="9419" marT="9419" marB="0" anchor="b"/>
                </a:tc>
                <a:tc>
                  <a:txBody>
                    <a:bodyPr/>
                    <a:lstStyle/>
                    <a:p>
                      <a:pPr algn="r" fontAlgn="b"/>
                      <a:r>
                        <a:rPr lang="en-US" sz="1000" u="none" strike="noStrike">
                          <a:effectLst/>
                        </a:rPr>
                        <a:t>              73 </a:t>
                      </a:r>
                      <a:endParaRPr lang="en-US" sz="1000" b="0" i="0" u="none" strike="noStrike">
                        <a:solidFill>
                          <a:srgbClr val="000000"/>
                        </a:solidFill>
                        <a:effectLst/>
                        <a:latin typeface="Arial" panose="020B0604020202020204" pitchFamily="34" charset="0"/>
                      </a:endParaRPr>
                    </a:p>
                  </a:txBody>
                  <a:tcPr marL="9419" marR="9419" marT="9419" marB="0" anchor="b"/>
                </a:tc>
                <a:tc>
                  <a:txBody>
                    <a:bodyPr/>
                    <a:lstStyle/>
                    <a:p>
                      <a:pPr algn="r" fontAlgn="b"/>
                      <a:r>
                        <a:rPr lang="en-US" sz="1000" u="none" strike="noStrike">
                          <a:effectLst/>
                        </a:rPr>
                        <a:t>             146 </a:t>
                      </a:r>
                      <a:endParaRPr lang="en-US" sz="1000" b="0" i="0" u="none" strike="noStrike">
                        <a:solidFill>
                          <a:srgbClr val="000000"/>
                        </a:solidFill>
                        <a:effectLst/>
                        <a:latin typeface="Arial" panose="020B0604020202020204" pitchFamily="34" charset="0"/>
                      </a:endParaRPr>
                    </a:p>
                  </a:txBody>
                  <a:tcPr marL="9419" marR="9419" marT="9419" marB="0" anchor="b"/>
                </a:tc>
                <a:extLst>
                  <a:ext uri="{0D108BD9-81ED-4DB2-BD59-A6C34878D82A}">
                    <a16:rowId xmlns:a16="http://schemas.microsoft.com/office/drawing/2014/main" xmlns="" val="10010"/>
                  </a:ext>
                </a:extLst>
              </a:tr>
              <a:tr h="351966">
                <a:tc>
                  <a:txBody>
                    <a:bodyPr/>
                    <a:lstStyle/>
                    <a:p>
                      <a:pPr algn="l" fontAlgn="b"/>
                      <a:r>
                        <a:rPr lang="en-US" sz="1000" u="none" strike="noStrike">
                          <a:effectLst/>
                        </a:rPr>
                        <a:t>Average Credit</a:t>
                      </a:r>
                      <a:endParaRPr lang="en-US" sz="1000" b="0" i="0" u="none" strike="noStrike">
                        <a:solidFill>
                          <a:srgbClr val="000000"/>
                        </a:solidFill>
                        <a:effectLst/>
                        <a:latin typeface="Arial" panose="020B0604020202020204" pitchFamily="34" charset="0"/>
                      </a:endParaRPr>
                    </a:p>
                  </a:txBody>
                  <a:tcPr marL="9419" marR="9419" marT="9419" marB="0" anchor="b"/>
                </a:tc>
                <a:tc>
                  <a:txBody>
                    <a:bodyPr/>
                    <a:lstStyle/>
                    <a:p>
                      <a:pPr algn="r" fontAlgn="b"/>
                      <a:r>
                        <a:rPr lang="en-US" sz="1000" u="none" strike="noStrike">
                          <a:effectLst/>
                        </a:rPr>
                        <a:t>$1,500 </a:t>
                      </a:r>
                      <a:endParaRPr lang="en-US" sz="1000" b="0" i="0" u="none" strike="noStrike">
                        <a:solidFill>
                          <a:srgbClr val="000000"/>
                        </a:solidFill>
                        <a:effectLst/>
                        <a:latin typeface="Arial" panose="020B0604020202020204" pitchFamily="34" charset="0"/>
                      </a:endParaRPr>
                    </a:p>
                  </a:txBody>
                  <a:tcPr marL="9419" marR="9419" marT="9419" marB="0" anchor="b"/>
                </a:tc>
                <a:tc>
                  <a:txBody>
                    <a:bodyPr/>
                    <a:lstStyle/>
                    <a:p>
                      <a:pPr algn="r" fontAlgn="b"/>
                      <a:endParaRPr lang="en-US" sz="1000" b="0" i="0" u="none" strike="noStrike">
                        <a:solidFill>
                          <a:srgbClr val="000000"/>
                        </a:solidFill>
                        <a:effectLst/>
                        <a:latin typeface="Arial" panose="020B0604020202020204" pitchFamily="34" charset="0"/>
                      </a:endParaRPr>
                    </a:p>
                  </a:txBody>
                  <a:tcPr marL="9419" marR="9419" marT="9419" marB="0" anchor="b"/>
                </a:tc>
                <a:tc>
                  <a:txBody>
                    <a:bodyPr/>
                    <a:lstStyle/>
                    <a:p>
                      <a:pPr algn="r" fontAlgn="b"/>
                      <a:r>
                        <a:rPr lang="en-US" sz="1000" u="none" strike="noStrike">
                          <a:effectLst/>
                        </a:rPr>
                        <a:t>$1,500 </a:t>
                      </a:r>
                      <a:endParaRPr lang="en-US" sz="1000" b="0" i="0" u="none" strike="noStrike">
                        <a:solidFill>
                          <a:srgbClr val="000000"/>
                        </a:solidFill>
                        <a:effectLst/>
                        <a:latin typeface="Arial" panose="020B0604020202020204" pitchFamily="34" charset="0"/>
                      </a:endParaRPr>
                    </a:p>
                  </a:txBody>
                  <a:tcPr marL="9419" marR="9419" marT="9419" marB="0" anchor="b"/>
                </a:tc>
                <a:tc>
                  <a:txBody>
                    <a:bodyPr/>
                    <a:lstStyle/>
                    <a:p>
                      <a:pPr algn="r" fontAlgn="b"/>
                      <a:endParaRPr lang="en-US" sz="1000" b="0" i="0" u="none" strike="noStrike">
                        <a:solidFill>
                          <a:srgbClr val="000000"/>
                        </a:solidFill>
                        <a:effectLst/>
                        <a:latin typeface="Arial" panose="020B0604020202020204" pitchFamily="34" charset="0"/>
                      </a:endParaRPr>
                    </a:p>
                  </a:txBody>
                  <a:tcPr marL="9419" marR="9419" marT="9419" marB="0" anchor="b"/>
                </a:tc>
                <a:tc>
                  <a:txBody>
                    <a:bodyPr/>
                    <a:lstStyle/>
                    <a:p>
                      <a:pPr algn="r" fontAlgn="b"/>
                      <a:r>
                        <a:rPr lang="en-US" sz="1000" u="none" strike="noStrike">
                          <a:effectLst/>
                        </a:rPr>
                        <a:t>$1,500 </a:t>
                      </a:r>
                      <a:endParaRPr lang="en-US" sz="1000" b="0" i="0" u="none" strike="noStrike">
                        <a:solidFill>
                          <a:srgbClr val="000000"/>
                        </a:solidFill>
                        <a:effectLst/>
                        <a:latin typeface="Arial" panose="020B0604020202020204" pitchFamily="34" charset="0"/>
                      </a:endParaRPr>
                    </a:p>
                  </a:txBody>
                  <a:tcPr marL="9419" marR="9419" marT="9419" marB="0" anchor="b"/>
                </a:tc>
                <a:tc>
                  <a:txBody>
                    <a:bodyPr/>
                    <a:lstStyle/>
                    <a:p>
                      <a:pPr algn="r" fontAlgn="b"/>
                      <a:endParaRPr lang="en-US" sz="1000" b="0" i="0" u="none" strike="noStrike">
                        <a:solidFill>
                          <a:srgbClr val="000000"/>
                        </a:solidFill>
                        <a:effectLst/>
                        <a:latin typeface="Arial" panose="020B0604020202020204" pitchFamily="34" charset="0"/>
                      </a:endParaRPr>
                    </a:p>
                  </a:txBody>
                  <a:tcPr marL="9419" marR="9419" marT="9419" marB="0" anchor="b"/>
                </a:tc>
                <a:tc>
                  <a:txBody>
                    <a:bodyPr/>
                    <a:lstStyle/>
                    <a:p>
                      <a:pPr algn="r" fontAlgn="b"/>
                      <a:r>
                        <a:rPr lang="en-US" sz="1000" u="none" strike="noStrike">
                          <a:effectLst/>
                        </a:rPr>
                        <a:t>$1,500 </a:t>
                      </a:r>
                      <a:endParaRPr lang="en-US" sz="1000" b="0" i="0" u="none" strike="noStrike">
                        <a:solidFill>
                          <a:srgbClr val="000000"/>
                        </a:solidFill>
                        <a:effectLst/>
                        <a:latin typeface="Arial" panose="020B0604020202020204" pitchFamily="34" charset="0"/>
                      </a:endParaRPr>
                    </a:p>
                  </a:txBody>
                  <a:tcPr marL="9419" marR="9419" marT="9419" marB="0" anchor="b"/>
                </a:tc>
                <a:tc>
                  <a:txBody>
                    <a:bodyPr/>
                    <a:lstStyle/>
                    <a:p>
                      <a:pPr algn="r" fontAlgn="b"/>
                      <a:endParaRPr lang="en-US" sz="1000" b="0" i="0" u="none" strike="noStrike">
                        <a:solidFill>
                          <a:srgbClr val="000000"/>
                        </a:solidFill>
                        <a:effectLst/>
                        <a:latin typeface="Arial" panose="020B0604020202020204" pitchFamily="34" charset="0"/>
                      </a:endParaRPr>
                    </a:p>
                  </a:txBody>
                  <a:tcPr marL="9419" marR="9419" marT="9419" marB="0" anchor="b"/>
                </a:tc>
                <a:tc>
                  <a:txBody>
                    <a:bodyPr/>
                    <a:lstStyle/>
                    <a:p>
                      <a:pPr algn="r" fontAlgn="b"/>
                      <a:r>
                        <a:rPr lang="en-US" sz="1000" u="none" strike="noStrike">
                          <a:effectLst/>
                        </a:rPr>
                        <a:t>$1,500 </a:t>
                      </a:r>
                      <a:endParaRPr lang="en-US" sz="1000" b="0" i="0" u="none" strike="noStrike">
                        <a:solidFill>
                          <a:srgbClr val="000000"/>
                        </a:solidFill>
                        <a:effectLst/>
                        <a:latin typeface="Arial" panose="020B0604020202020204" pitchFamily="34" charset="0"/>
                      </a:endParaRPr>
                    </a:p>
                  </a:txBody>
                  <a:tcPr marL="9419" marR="9419" marT="9419" marB="0" anchor="b"/>
                </a:tc>
                <a:tc>
                  <a:txBody>
                    <a:bodyPr/>
                    <a:lstStyle/>
                    <a:p>
                      <a:pPr algn="r" fontAlgn="b"/>
                      <a:endParaRPr lang="en-US" sz="1100" b="0" i="0" u="none" strike="noStrike">
                        <a:solidFill>
                          <a:srgbClr val="000000"/>
                        </a:solidFill>
                        <a:effectLst/>
                        <a:latin typeface="Calibri" panose="020F0502020204030204" pitchFamily="34" charset="0"/>
                      </a:endParaRPr>
                    </a:p>
                  </a:txBody>
                  <a:tcPr marL="9419" marR="9419" marT="9419" marB="0" anchor="b"/>
                </a:tc>
                <a:tc>
                  <a:txBody>
                    <a:bodyPr/>
                    <a:lstStyle/>
                    <a:p>
                      <a:pPr algn="r" fontAlgn="b"/>
                      <a:r>
                        <a:rPr lang="en-US" sz="1000" u="none" strike="noStrike">
                          <a:effectLst/>
                        </a:rPr>
                        <a:t>$1,500 </a:t>
                      </a:r>
                      <a:endParaRPr lang="en-US" sz="1000" b="0" i="0" u="none" strike="noStrike">
                        <a:solidFill>
                          <a:srgbClr val="000000"/>
                        </a:solidFill>
                        <a:effectLst/>
                        <a:latin typeface="Arial" panose="020B0604020202020204" pitchFamily="34" charset="0"/>
                      </a:endParaRPr>
                    </a:p>
                  </a:txBody>
                  <a:tcPr marL="9419" marR="9419" marT="9419" marB="0" anchor="b"/>
                </a:tc>
                <a:tc>
                  <a:txBody>
                    <a:bodyPr/>
                    <a:lstStyle/>
                    <a:p>
                      <a:pPr algn="r" fontAlgn="b"/>
                      <a:r>
                        <a:rPr lang="en-US" sz="1000" u="none" strike="noStrike">
                          <a:effectLst/>
                        </a:rPr>
                        <a:t>$1,500 </a:t>
                      </a:r>
                      <a:endParaRPr lang="en-US" sz="1000" b="0" i="0" u="none" strike="noStrike">
                        <a:solidFill>
                          <a:srgbClr val="000000"/>
                        </a:solidFill>
                        <a:effectLst/>
                        <a:latin typeface="Arial" panose="020B0604020202020204" pitchFamily="34" charset="0"/>
                      </a:endParaRPr>
                    </a:p>
                  </a:txBody>
                  <a:tcPr marL="9419" marR="9419" marT="9419" marB="0" anchor="b"/>
                </a:tc>
                <a:extLst>
                  <a:ext uri="{0D108BD9-81ED-4DB2-BD59-A6C34878D82A}">
                    <a16:rowId xmlns:a16="http://schemas.microsoft.com/office/drawing/2014/main" xmlns="" val="10011"/>
                  </a:ext>
                </a:extLst>
              </a:tr>
              <a:tr h="351966">
                <a:tc>
                  <a:txBody>
                    <a:bodyPr/>
                    <a:lstStyle/>
                    <a:p>
                      <a:pPr algn="l" fontAlgn="b"/>
                      <a:r>
                        <a:rPr lang="en-US" sz="1000" b="1" u="none" strike="noStrike" dirty="0">
                          <a:solidFill>
                            <a:srgbClr val="324CCC"/>
                          </a:solidFill>
                          <a:effectLst/>
                        </a:rPr>
                        <a:t>Projected WOTC</a:t>
                      </a:r>
                      <a:endParaRPr lang="en-US" sz="1000" b="1" i="0" u="none" strike="noStrike" dirty="0">
                        <a:solidFill>
                          <a:srgbClr val="324CCC"/>
                        </a:solidFill>
                        <a:effectLst/>
                        <a:latin typeface="Arial" panose="020B0604020202020204" pitchFamily="34" charset="0"/>
                      </a:endParaRPr>
                    </a:p>
                  </a:txBody>
                  <a:tcPr marL="9419" marR="9419" marT="9419" marB="0" anchor="b"/>
                </a:tc>
                <a:tc>
                  <a:txBody>
                    <a:bodyPr/>
                    <a:lstStyle/>
                    <a:p>
                      <a:pPr algn="r" fontAlgn="b"/>
                      <a:r>
                        <a:rPr lang="en-US" sz="1000" b="1" u="none" strike="noStrike" dirty="0">
                          <a:solidFill>
                            <a:srgbClr val="324CCC"/>
                          </a:solidFill>
                          <a:effectLst/>
                        </a:rPr>
                        <a:t>$5,466 </a:t>
                      </a:r>
                      <a:endParaRPr lang="en-US" sz="1000" b="1" i="0" u="none" strike="noStrike" dirty="0">
                        <a:solidFill>
                          <a:srgbClr val="324CCC"/>
                        </a:solidFill>
                        <a:effectLst/>
                        <a:latin typeface="Arial" panose="020B0604020202020204" pitchFamily="34" charset="0"/>
                      </a:endParaRPr>
                    </a:p>
                  </a:txBody>
                  <a:tcPr marL="9419" marR="9419" marT="9419" marB="0" anchor="b"/>
                </a:tc>
                <a:tc>
                  <a:txBody>
                    <a:bodyPr/>
                    <a:lstStyle/>
                    <a:p>
                      <a:pPr algn="r" fontAlgn="b"/>
                      <a:endParaRPr lang="en-US" sz="1000" b="1" i="0" u="none" strike="noStrike" dirty="0">
                        <a:solidFill>
                          <a:srgbClr val="324CCC"/>
                        </a:solidFill>
                        <a:effectLst/>
                        <a:latin typeface="Arial" panose="020B0604020202020204" pitchFamily="34" charset="0"/>
                      </a:endParaRPr>
                    </a:p>
                  </a:txBody>
                  <a:tcPr marL="9419" marR="9419" marT="9419" marB="0" anchor="b"/>
                </a:tc>
                <a:tc>
                  <a:txBody>
                    <a:bodyPr/>
                    <a:lstStyle/>
                    <a:p>
                      <a:pPr algn="r" fontAlgn="b"/>
                      <a:r>
                        <a:rPr lang="en-US" sz="1000" b="1" u="none" strike="noStrike" dirty="0">
                          <a:solidFill>
                            <a:srgbClr val="324CCC"/>
                          </a:solidFill>
                          <a:effectLst/>
                        </a:rPr>
                        <a:t>$10,932 </a:t>
                      </a:r>
                      <a:endParaRPr lang="en-US" sz="1000" b="1" i="0" u="none" strike="noStrike" dirty="0">
                        <a:solidFill>
                          <a:srgbClr val="324CCC"/>
                        </a:solidFill>
                        <a:effectLst/>
                        <a:latin typeface="Arial" panose="020B0604020202020204" pitchFamily="34" charset="0"/>
                      </a:endParaRPr>
                    </a:p>
                  </a:txBody>
                  <a:tcPr marL="9419" marR="9419" marT="9419" marB="0" anchor="b"/>
                </a:tc>
                <a:tc>
                  <a:txBody>
                    <a:bodyPr/>
                    <a:lstStyle/>
                    <a:p>
                      <a:pPr algn="r" fontAlgn="b"/>
                      <a:endParaRPr lang="en-US" sz="1000" b="1" i="0" u="none" strike="noStrike" dirty="0">
                        <a:solidFill>
                          <a:srgbClr val="324CCC"/>
                        </a:solidFill>
                        <a:effectLst/>
                        <a:latin typeface="Arial" panose="020B0604020202020204" pitchFamily="34" charset="0"/>
                      </a:endParaRPr>
                    </a:p>
                  </a:txBody>
                  <a:tcPr marL="9419" marR="9419" marT="9419" marB="0" anchor="b"/>
                </a:tc>
                <a:tc>
                  <a:txBody>
                    <a:bodyPr/>
                    <a:lstStyle/>
                    <a:p>
                      <a:pPr algn="r" fontAlgn="b"/>
                      <a:r>
                        <a:rPr lang="en-US" sz="1000" b="1" u="none" strike="noStrike" dirty="0">
                          <a:solidFill>
                            <a:srgbClr val="324CCC"/>
                          </a:solidFill>
                          <a:effectLst/>
                        </a:rPr>
                        <a:t>$21,863 </a:t>
                      </a:r>
                      <a:endParaRPr lang="en-US" sz="1000" b="1" i="0" u="none" strike="noStrike" dirty="0">
                        <a:solidFill>
                          <a:srgbClr val="324CCC"/>
                        </a:solidFill>
                        <a:effectLst/>
                        <a:latin typeface="Arial" panose="020B0604020202020204" pitchFamily="34" charset="0"/>
                      </a:endParaRPr>
                    </a:p>
                  </a:txBody>
                  <a:tcPr marL="9419" marR="9419" marT="9419" marB="0" anchor="b"/>
                </a:tc>
                <a:tc>
                  <a:txBody>
                    <a:bodyPr/>
                    <a:lstStyle/>
                    <a:p>
                      <a:pPr algn="r" fontAlgn="b"/>
                      <a:endParaRPr lang="en-US" sz="1000" b="1" i="0" u="none" strike="noStrike" dirty="0">
                        <a:solidFill>
                          <a:srgbClr val="324CCC"/>
                        </a:solidFill>
                        <a:effectLst/>
                        <a:latin typeface="Arial" panose="020B0604020202020204" pitchFamily="34" charset="0"/>
                      </a:endParaRPr>
                    </a:p>
                  </a:txBody>
                  <a:tcPr marL="9419" marR="9419" marT="9419" marB="0" anchor="b"/>
                </a:tc>
                <a:tc>
                  <a:txBody>
                    <a:bodyPr/>
                    <a:lstStyle/>
                    <a:p>
                      <a:pPr algn="r" fontAlgn="b"/>
                      <a:r>
                        <a:rPr lang="en-US" sz="1000" b="1" u="none" strike="noStrike" dirty="0">
                          <a:solidFill>
                            <a:srgbClr val="324CCC"/>
                          </a:solidFill>
                          <a:effectLst/>
                        </a:rPr>
                        <a:t>$32,795 </a:t>
                      </a:r>
                      <a:endParaRPr lang="en-US" sz="1000" b="1" i="0" u="none" strike="noStrike" dirty="0">
                        <a:solidFill>
                          <a:srgbClr val="324CCC"/>
                        </a:solidFill>
                        <a:effectLst/>
                        <a:latin typeface="Arial" panose="020B0604020202020204" pitchFamily="34" charset="0"/>
                      </a:endParaRPr>
                    </a:p>
                  </a:txBody>
                  <a:tcPr marL="9419" marR="9419" marT="9419" marB="0" anchor="b"/>
                </a:tc>
                <a:tc>
                  <a:txBody>
                    <a:bodyPr/>
                    <a:lstStyle/>
                    <a:p>
                      <a:pPr algn="r" fontAlgn="b"/>
                      <a:endParaRPr lang="en-US" sz="1000" b="1" i="0" u="none" strike="noStrike" dirty="0">
                        <a:solidFill>
                          <a:srgbClr val="324CCC"/>
                        </a:solidFill>
                        <a:effectLst/>
                        <a:latin typeface="Arial" panose="020B0604020202020204" pitchFamily="34" charset="0"/>
                      </a:endParaRPr>
                    </a:p>
                  </a:txBody>
                  <a:tcPr marL="9419" marR="9419" marT="9419" marB="0" anchor="b"/>
                </a:tc>
                <a:tc>
                  <a:txBody>
                    <a:bodyPr/>
                    <a:lstStyle/>
                    <a:p>
                      <a:pPr algn="r" fontAlgn="b"/>
                      <a:r>
                        <a:rPr lang="en-US" sz="1000" b="1" u="none" strike="noStrike" dirty="0">
                          <a:solidFill>
                            <a:srgbClr val="324CCC"/>
                          </a:solidFill>
                          <a:effectLst/>
                        </a:rPr>
                        <a:t>$54,658 </a:t>
                      </a:r>
                      <a:endParaRPr lang="en-US" sz="1000" b="1" i="0" u="none" strike="noStrike" dirty="0">
                        <a:solidFill>
                          <a:srgbClr val="324CCC"/>
                        </a:solidFill>
                        <a:effectLst/>
                        <a:latin typeface="Arial" panose="020B0604020202020204" pitchFamily="34" charset="0"/>
                      </a:endParaRPr>
                    </a:p>
                  </a:txBody>
                  <a:tcPr marL="9419" marR="9419" marT="9419" marB="0" anchor="b"/>
                </a:tc>
                <a:tc>
                  <a:txBody>
                    <a:bodyPr/>
                    <a:lstStyle/>
                    <a:p>
                      <a:pPr algn="r" fontAlgn="b"/>
                      <a:endParaRPr lang="en-US" sz="1100" b="1" i="0" u="none" strike="noStrike" dirty="0">
                        <a:solidFill>
                          <a:srgbClr val="324CCC"/>
                        </a:solidFill>
                        <a:effectLst/>
                        <a:latin typeface="Calibri" panose="020F0502020204030204" pitchFamily="34" charset="0"/>
                      </a:endParaRPr>
                    </a:p>
                  </a:txBody>
                  <a:tcPr marL="9419" marR="9419" marT="9419" marB="0" anchor="b"/>
                </a:tc>
                <a:tc>
                  <a:txBody>
                    <a:bodyPr/>
                    <a:lstStyle/>
                    <a:p>
                      <a:pPr algn="r" fontAlgn="b"/>
                      <a:r>
                        <a:rPr lang="en-US" sz="1000" b="1" u="none" strike="noStrike" dirty="0">
                          <a:solidFill>
                            <a:srgbClr val="324CCC"/>
                          </a:solidFill>
                          <a:effectLst/>
                        </a:rPr>
                        <a:t>$109,315 </a:t>
                      </a:r>
                      <a:endParaRPr lang="en-US" sz="1000" b="1" i="0" u="none" strike="noStrike" dirty="0">
                        <a:solidFill>
                          <a:srgbClr val="324CCC"/>
                        </a:solidFill>
                        <a:effectLst/>
                        <a:latin typeface="Arial" panose="020B0604020202020204" pitchFamily="34" charset="0"/>
                      </a:endParaRPr>
                    </a:p>
                  </a:txBody>
                  <a:tcPr marL="9419" marR="9419" marT="9419" marB="0" anchor="b"/>
                </a:tc>
                <a:tc>
                  <a:txBody>
                    <a:bodyPr/>
                    <a:lstStyle/>
                    <a:p>
                      <a:pPr algn="r" fontAlgn="b"/>
                      <a:r>
                        <a:rPr lang="en-US" sz="1000" b="1" u="none" strike="noStrike" dirty="0">
                          <a:solidFill>
                            <a:srgbClr val="324CCC"/>
                          </a:solidFill>
                          <a:effectLst/>
                        </a:rPr>
                        <a:t>$218,631 </a:t>
                      </a:r>
                      <a:endParaRPr lang="en-US" sz="1000" b="1" i="0" u="none" strike="noStrike" dirty="0">
                        <a:solidFill>
                          <a:srgbClr val="324CCC"/>
                        </a:solidFill>
                        <a:effectLst/>
                        <a:latin typeface="Arial" panose="020B0604020202020204" pitchFamily="34" charset="0"/>
                      </a:endParaRPr>
                    </a:p>
                  </a:txBody>
                  <a:tcPr marL="9419" marR="9419" marT="9419" marB="0" anchor="b"/>
                </a:tc>
                <a:extLst>
                  <a:ext uri="{0D108BD9-81ED-4DB2-BD59-A6C34878D82A}">
                    <a16:rowId xmlns:a16="http://schemas.microsoft.com/office/drawing/2014/main" xmlns="" val="10012"/>
                  </a:ext>
                </a:extLst>
              </a:tr>
            </a:tbl>
          </a:graphicData>
        </a:graphic>
      </p:graphicFrame>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886575" y="5734050"/>
            <a:ext cx="2085975" cy="8953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09344" y="365127"/>
            <a:ext cx="6906005" cy="779730"/>
          </a:xfrm>
        </p:spPr>
        <p:txBody>
          <a:bodyPr/>
          <a:lstStyle/>
          <a:p>
            <a:r>
              <a:rPr lang="en-US" dirty="0"/>
              <a:t> Claim your Tax Credits on IRS </a:t>
            </a:r>
            <a:r>
              <a:rPr lang="en-US" dirty="0" smtClean="0"/>
              <a:t>5884</a:t>
            </a:r>
            <a:endParaRPr lang="en-US" dirty="0"/>
          </a:p>
        </p:txBody>
      </p:sp>
      <p:pic>
        <p:nvPicPr>
          <p:cNvPr id="5" name="Picture 4"/>
          <p:cNvPicPr>
            <a:picLocks noChangeAspect="1"/>
          </p:cNvPicPr>
          <p:nvPr/>
        </p:nvPicPr>
        <p:blipFill>
          <a:blip r:embed="rId2"/>
          <a:stretch>
            <a:fillRect/>
          </a:stretch>
        </p:blipFill>
        <p:spPr>
          <a:xfrm>
            <a:off x="1038225" y="1246957"/>
            <a:ext cx="6886575" cy="5666403"/>
          </a:xfrm>
          <a:prstGeom prst="rect">
            <a:avLst/>
          </a:prstGeom>
        </p:spPr>
      </p:pic>
    </p:spTree>
    <p:extLst>
      <p:ext uri="{BB962C8B-B14F-4D97-AF65-F5344CB8AC3E}">
        <p14:creationId xmlns:p14="http://schemas.microsoft.com/office/powerpoint/2010/main" val="3568551534"/>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IRS General Business                                 	 Tax Credit Guidelines</a:t>
            </a:r>
          </a:p>
        </p:txBody>
      </p:sp>
      <p:sp>
        <p:nvSpPr>
          <p:cNvPr id="3" name="Content Placeholder 2"/>
          <p:cNvSpPr>
            <a:spLocks noGrp="1"/>
          </p:cNvSpPr>
          <p:nvPr>
            <p:ph idx="1"/>
          </p:nvPr>
        </p:nvSpPr>
        <p:spPr/>
        <p:txBody>
          <a:bodyPr>
            <a:normAutofit/>
          </a:bodyPr>
          <a:lstStyle/>
          <a:p>
            <a:r>
              <a:rPr lang="en-US" dirty="0"/>
              <a:t>Legislation of General Business Tax Credits for Form 3800.</a:t>
            </a:r>
          </a:p>
          <a:p>
            <a:r>
              <a:rPr lang="en-US" b="1" dirty="0"/>
              <a:t>Carryback and Carryforward of Unused Credit </a:t>
            </a:r>
            <a:endParaRPr lang="en-US" dirty="0"/>
          </a:p>
          <a:p>
            <a:r>
              <a:rPr lang="en-US" dirty="0"/>
              <a:t>If you have an unused credit after carrying it back 1 year, carry it forward to each of the 20 tax years after the year of the credit. </a:t>
            </a:r>
          </a:p>
          <a:p>
            <a:r>
              <a:rPr lang="en-US" dirty="0"/>
              <a:t>There is an order in which you apply the tax credits. Review Page 2 of the IRS 3800 guidelines.</a:t>
            </a:r>
          </a:p>
        </p:txBody>
      </p:sp>
    </p:spTree>
    <p:extLst>
      <p:ext uri="{BB962C8B-B14F-4D97-AF65-F5344CB8AC3E}">
        <p14:creationId xmlns:p14="http://schemas.microsoft.com/office/powerpoint/2010/main" val="391955300"/>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Why Use a 3</a:t>
            </a:r>
            <a:r>
              <a:rPr lang="en-US" baseline="30000" dirty="0"/>
              <a:t>rd</a:t>
            </a:r>
            <a:r>
              <a:rPr lang="en-US" dirty="0"/>
              <a:t> Party Service?</a:t>
            </a:r>
          </a:p>
        </p:txBody>
      </p:sp>
      <p:sp>
        <p:nvSpPr>
          <p:cNvPr id="3" name="Content Placeholder 2"/>
          <p:cNvSpPr>
            <a:spLocks noGrp="1"/>
          </p:cNvSpPr>
          <p:nvPr>
            <p:ph idx="1"/>
          </p:nvPr>
        </p:nvSpPr>
        <p:spPr/>
        <p:txBody>
          <a:bodyPr/>
          <a:lstStyle/>
          <a:p>
            <a:r>
              <a:rPr lang="en-US" dirty="0"/>
              <a:t>It’s a bit complex, it requires Accounting, HR &amp; Payroll to all be involved.</a:t>
            </a:r>
          </a:p>
          <a:p>
            <a:r>
              <a:rPr lang="en-US" dirty="0"/>
              <a:t>The IRS 8850 ask some very sensitive  questions many companies do not want to ask. I.E. Are you receiving SNAP?</a:t>
            </a:r>
          </a:p>
          <a:p>
            <a:r>
              <a:rPr lang="en-US" dirty="0"/>
              <a:t>Legislation has been uncertain stops &amp; starts make it </a:t>
            </a:r>
            <a:r>
              <a:rPr lang="en-US" dirty="0" smtClean="0"/>
              <a:t>confusing.</a:t>
            </a:r>
            <a:endParaRPr lang="en-US" dirty="0"/>
          </a:p>
          <a:p>
            <a:r>
              <a:rPr lang="en-US" dirty="0"/>
              <a:t>The administrative process is a burden.</a:t>
            </a:r>
          </a:p>
        </p:txBody>
      </p:sp>
    </p:spTree>
    <p:extLst>
      <p:ext uri="{BB962C8B-B14F-4D97-AF65-F5344CB8AC3E}">
        <p14:creationId xmlns:p14="http://schemas.microsoft.com/office/powerpoint/2010/main" val="1056652535"/>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0576" y="365127"/>
            <a:ext cx="6824773" cy="779730"/>
          </a:xfrm>
        </p:spPr>
        <p:txBody>
          <a:bodyPr/>
          <a:lstStyle/>
          <a:p>
            <a:r>
              <a:rPr lang="en-US" dirty="0"/>
              <a:t>CMS Screening Options</a:t>
            </a:r>
          </a:p>
        </p:txBody>
      </p:sp>
      <p:sp>
        <p:nvSpPr>
          <p:cNvPr id="3" name="Content Placeholder 2"/>
          <p:cNvSpPr>
            <a:spLocks noGrp="1"/>
          </p:cNvSpPr>
          <p:nvPr>
            <p:ph idx="1"/>
          </p:nvPr>
        </p:nvSpPr>
        <p:spPr/>
        <p:txBody>
          <a:bodyPr>
            <a:normAutofit/>
          </a:bodyPr>
          <a:lstStyle/>
          <a:p>
            <a:pPr>
              <a:buNone/>
            </a:pPr>
            <a:r>
              <a:rPr lang="en-US" sz="2400" b="1" dirty="0">
                <a:solidFill>
                  <a:srgbClr val="324CCC"/>
                </a:solidFill>
              </a:rPr>
              <a:t>As Easy As 1, 2, 3</a:t>
            </a:r>
          </a:p>
          <a:p>
            <a:pPr>
              <a:buFont typeface="Wingdings" panose="05000000000000000000" pitchFamily="2" charset="2"/>
              <a:buChar char="§"/>
            </a:pPr>
            <a:r>
              <a:rPr lang="en-US" sz="2400" dirty="0"/>
              <a:t>1-800 Call center  </a:t>
            </a:r>
          </a:p>
          <a:p>
            <a:pPr>
              <a:buFont typeface="Wingdings" panose="05000000000000000000" pitchFamily="2" charset="2"/>
              <a:buChar char="§"/>
            </a:pPr>
            <a:r>
              <a:rPr lang="en-US" sz="2400" dirty="0"/>
              <a:t>CMS WOTC Web Portal</a:t>
            </a:r>
          </a:p>
          <a:p>
            <a:pPr>
              <a:buFont typeface="Wingdings" panose="05000000000000000000" pitchFamily="2" charset="2"/>
              <a:buChar char="§"/>
            </a:pPr>
            <a:r>
              <a:rPr lang="en-US" sz="2400" dirty="0"/>
              <a:t>Paper-based (email, fax, or mail)</a:t>
            </a:r>
          </a:p>
          <a:p>
            <a:pPr>
              <a:buFont typeface="Wingdings" panose="05000000000000000000" pitchFamily="2" charset="2"/>
              <a:buChar char="§"/>
            </a:pPr>
            <a:r>
              <a:rPr lang="en-US" sz="2400" dirty="0"/>
              <a:t>or</a:t>
            </a:r>
          </a:p>
          <a:p>
            <a:pPr>
              <a:buFont typeface="Wingdings" panose="05000000000000000000" pitchFamily="2" charset="2"/>
              <a:buChar char="§"/>
            </a:pPr>
            <a:r>
              <a:rPr lang="en-US" sz="2400" dirty="0"/>
              <a:t>Combination of above - our centralized system combines all methods into 1 tracking system</a:t>
            </a:r>
          </a:p>
          <a:p>
            <a:pPr marL="800100" indent="-342900">
              <a:buFont typeface="Wingdings" panose="05000000000000000000" pitchFamily="2" charset="2"/>
              <a:buChar char="§"/>
            </a:pPr>
            <a:r>
              <a:rPr lang="en-US" sz="2000" dirty="0"/>
              <a:t>Note: The IRS accepts electronic signatures for the WOTC   forms!! This means no forms need to be mailed in, so using the </a:t>
            </a:r>
            <a:r>
              <a:rPr lang="en-US" sz="2000" b="1" u="sng" dirty="0">
                <a:solidFill>
                  <a:srgbClr val="324CCC"/>
                </a:solidFill>
              </a:rPr>
              <a:t>WOTC web portal &amp; call center</a:t>
            </a:r>
            <a:r>
              <a:rPr lang="en-US" sz="2000" b="1" dirty="0">
                <a:solidFill>
                  <a:srgbClr val="324CCC"/>
                </a:solidFill>
              </a:rPr>
              <a:t> </a:t>
            </a:r>
            <a:r>
              <a:rPr lang="en-US" sz="2000" dirty="0"/>
              <a:t>is easier &amp; faster.</a:t>
            </a:r>
          </a:p>
        </p:txBody>
      </p:sp>
      <p:pic>
        <p:nvPicPr>
          <p:cNvPr id="4" name="Picture 3" descr="call center.jpg"/>
          <p:cNvPicPr>
            <a:picLocks noChangeAspect="1"/>
          </p:cNvPicPr>
          <p:nvPr/>
        </p:nvPicPr>
        <p:blipFill>
          <a:blip r:embed="rId2" cstate="print"/>
          <a:stretch>
            <a:fillRect/>
          </a:stretch>
        </p:blipFill>
        <p:spPr>
          <a:xfrm>
            <a:off x="5860848" y="1371050"/>
            <a:ext cx="3149802" cy="2096050"/>
          </a:xfrm>
          <a:prstGeom prst="rect">
            <a:avLst/>
          </a:prstGeom>
        </p:spPr>
      </p:pic>
    </p:spTree>
    <p:extLst>
      <p:ext uri="{BB962C8B-B14F-4D97-AF65-F5344CB8AC3E}">
        <p14:creationId xmlns:p14="http://schemas.microsoft.com/office/powerpoint/2010/main" val="4260547874"/>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0576" y="365127"/>
            <a:ext cx="6824773" cy="779730"/>
          </a:xfrm>
        </p:spPr>
        <p:txBody>
          <a:bodyPr/>
          <a:lstStyle/>
          <a:p>
            <a:r>
              <a:rPr lang="en-US" dirty="0"/>
              <a:t>Call Center Approach</a:t>
            </a:r>
          </a:p>
        </p:txBody>
      </p:sp>
      <p:sp>
        <p:nvSpPr>
          <p:cNvPr id="3" name="Content Placeholder 2"/>
          <p:cNvSpPr>
            <a:spLocks noGrp="1"/>
          </p:cNvSpPr>
          <p:nvPr>
            <p:ph idx="1"/>
          </p:nvPr>
        </p:nvSpPr>
        <p:spPr>
          <a:xfrm>
            <a:off x="943007" y="1319350"/>
            <a:ext cx="4917842" cy="2052500"/>
          </a:xfrm>
        </p:spPr>
        <p:txBody>
          <a:bodyPr>
            <a:noAutofit/>
          </a:bodyPr>
          <a:lstStyle/>
          <a:p>
            <a:pPr>
              <a:buFont typeface="Wingdings" pitchFamily="2" charset="2"/>
              <a:buChar char="§"/>
            </a:pPr>
            <a:r>
              <a:rPr lang="en-US" sz="1600" dirty="0"/>
              <a:t>1-800 # with Minimal burden placed on hiring staff</a:t>
            </a:r>
          </a:p>
          <a:p>
            <a:pPr>
              <a:buFont typeface="Wingdings" pitchFamily="2" charset="2"/>
              <a:buChar char="§"/>
            </a:pPr>
            <a:r>
              <a:rPr lang="en-US" sz="1600" dirty="0"/>
              <a:t>Give employee three minutes of privacy	</a:t>
            </a:r>
          </a:p>
          <a:p>
            <a:pPr>
              <a:buFont typeface="Wingdings" pitchFamily="2" charset="2"/>
              <a:buChar char="§"/>
            </a:pPr>
            <a:r>
              <a:rPr lang="en-US" sz="1600" dirty="0"/>
              <a:t>Our Call Center is also bi-lingual </a:t>
            </a:r>
          </a:p>
          <a:p>
            <a:pPr>
              <a:buFont typeface="Wingdings" pitchFamily="2" charset="2"/>
              <a:buChar char="§"/>
            </a:pPr>
            <a:r>
              <a:rPr lang="en-US" sz="1600" dirty="0"/>
              <a:t>Impartial conversation</a:t>
            </a:r>
          </a:p>
          <a:p>
            <a:pPr lvl="1">
              <a:buFont typeface="Wingdings" pitchFamily="2" charset="2"/>
              <a:buChar char="Ø"/>
            </a:pPr>
            <a:r>
              <a:rPr lang="en-US" sz="1600" dirty="0"/>
              <a:t>Staff congratulates new hire, informs that screening is  conducted “per government requirements”</a:t>
            </a:r>
          </a:p>
        </p:txBody>
      </p:sp>
      <p:sp>
        <p:nvSpPr>
          <p:cNvPr id="6146" name="AutoShape 2" descr="Image result for call cent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48" name="AutoShape 4" descr="Image result for call cent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50" name="AutoShape 6" descr="data:image/jpeg;base64,/9j/4AAQSkZJRgABAQAAAQABAAD/2wCEAAkGBxAQEhATEBAQEBASEA8QEBAPEA8ODxAPFREWFhUSFRUYHSggGBolGxUVITEhJSkrLi8uFx8zODMtNygtLisBCgoKDg0OGhAQGC0dHR0tLS0tLS0tKy0tLS0tLS0tLSstLS0tLS0tLS0tLS0tLS0tNSstLS0tLS0rMC0tLS0tLf/AABEIALcBEwMBIgACEQEDEQH/xAAcAAABBQEBAQAAAAAAAAAAAAAEAAIDBQYBBwj/xABAEAABAwIEAwUFAwsDBQAAAAABAAIDBBEFEiExBkFREyJhcYEHFDKRoVKCsSMkM0JTYnLB0eHwFpKyQ3OitML/xAAZAQADAQEBAAAAAAAAAAAAAAAAAQIDBAX/xAAiEQADAAIDAAIDAQEAAAAAAAAAAQIDERIhMQRhE0FxUTL/2gAMAwEAAhEDEQA/AN7hMhaNCtDTzkrH0dRl3V7RVN1p0zHtF0ZE1sqia/RNBS0PYa19066HiUoSaLTE4qJxspiFFINEIGPjlBTi5UdRI5p0K7HWk7lPiTyLGqfou0OyBL7oqkdZDQJ9lgkuApKDQa9QsGqleohumIIXVwFdSGJJJUXE3FNPQBokJfK8XjhZbO4bZz9lvifS6AL1AYxjFPRs7SplbE3le5c49GtGrvQLy3GPaRUyXDC2Bp2EQzPt4vd+IAWLqWzTXfIZHEn4nXkebnnrdMD2mg9omGzODGyvaSbAyROa35i9h4lXkmN0jWhxqYA03APas1I9V83PcWaNzN67E+o5Jsc0m7Xl3kbFLY9H01Q18M4JhlZKBvkcHW8xyRK+bMH4lqKWRskb3tcOdrgjmHA6EL2TgnjiKvAjfaOoA2FwyXqWX2P7v+ADRr0kkkCOFQyMU6Y5NCZWVMV1HTQWRso1To40AJjU4hSZU0oAhISUlkkAYMtRdDPZcZDdSNprKe0x6TRdRTaImA3VLG4hW+GnRaJ7M2tFhG1SALjE9S2UkcKjkUpUMqEDKivCAY7VWVa26FDbLRGbJIn3R1Mg8vNG0OqTGg9icVxq6oNBjlGQpSoygDrCpAVE1cq6lkMckkhsyNjnuPRrRcoEil414qjw6HNYPnku2CK/xO+07o0c/lzXidZUSzvfLPIXOec0jyBdx5AdGjYAaBaHiFhqY2V1ST21XL+aRX0goo7963MuJHzvzWXrpLiw0Fvn4nwUt6NEtjoooZASH33uNC4eNiL/AOc0NUy5BladPtC/1A2TqGkeWnQkciDa6rakuaSPpsfknyQcWKStdzNx46/VMa4O12P19DzQzjfVNLrKRhomItm1HJ39+XqjaSpyOa5pLXNIc1w0cCNQR4hVEc99D8/6qZrsu/w/h/ZIo+iOBeLG18eV9hURtGe1gJG7do0ctdxyJ8VqV808OYvJTTRyxus9jgR0cOh63Fx9F9IUk4kYx42exrxrfRzQd+e6pMilomTHJya5MhgztwpmqGXdOiemAQo0664UANASSukgDLUkJcbBWkeF3/WKjwhosrqNGkLbKiTCSNnLtLeM2dtyKt3ICsboUIGGxPUt1QQVBHMq1ppbhP0PAoqGRSAqOVCBldLuoC3VSzC5UrY1RmDvNgi8POiHqY7C6hgrmMOrgkykXzSnFVL8bgYLukaPVBf6wpL27Zo8yApLNAU0oGlxeGX4Htd5EFFdqOqAJAst7SKhxp4qdhtJV1EUA/hLhc+V8vzWoBWV4hAfieFNPwt94l9WxlwPzaEAjGe0ewq2Qs/R01LDGByDdTl8yMqxscTppA0akkeP+f2Vtj2IGolmlP8A1ZHP8oxo0f7QFc8G4Mf0rxqdQuer7OqI67LfDMBa2MAgbKhxvhZriSAfQ6r0B2gQMoWdM2lbPIsQ4ZkZctufBwsfmNCqGWnc02cLeei9wliaeQVTXYRFJuxvqAQfNCytA8Sf0eQFhG/zU9PJbR2y1OMcJlpLobgfZvmA8uf4rLTxuYcsjSD0Oh8wtZtUY1DkmZdjrct2/wBF7p7K+JBUwmmfpLTtaWm9+0gcTY25FujT6Lwmn73ccdD8D+h5LY+zivdT4jBfu9paCQHo/Qf+WQ+iuPTK/D39NKcmlaIyYLMo4lLMo40xBLU5caupDGri6kgCkwskeSuY3Kkw2UDQq6icOoTESlDTx3RFx1TXWSGVE0Flynr2jQkBcxmqaxp1XmmMY065DSfNS60Uo5HrTK1v2h81x9Y3qF4nHjE1/wBK75qxg4gl2LkfkQ/xUepQTtc/0KOBXmmC8QEStznQ6LcjEAW3CqaVLZnUuXoC4rxYQxOA1cQbAdV5BjOLVTiSXOaOg0XpOIRdq4uftyCzOOULHAgALO8iRvjwv9nnrsWmB7z3OHiSUSzEO0Gu/VPxHCiL2VMYzGUTaYVic9lnS4jLA68b3MP7pIHyWtwnjaoBbnfcBYOWS+qfBPZZ2mvDSGn6j2eHj1gtmQvE/EcYmo6tpuxkNQ021N3wyNH1IXlj6i4V1hMb5qecEEtaA5pPhfNb0KeKqb0xZolTtEmC0zqiWJg1G5P7ot/O69Vo6ZsbQNAAFiPZJRg+8PdvGIom3+8StZi9Cx9zI55OtgHWa0eSlrT7LmuSSQdJI224PkUJIVjZaEsd+SqJGm+xcCP89Ff4a95bZ7w4jmNCfRZU0/DZS16EvKhc4Ddde9UeNflBlzlo5gG3zKyNAiqxWBhsZG36A3KCrqeCtic1paXbtP6zXDbxQFHTUkepDXn7TjmAPhyCuabsZLFuUEah0dh+G6fngNPXZ57U4c+E3I7p3HRw3CIwTEA+pgIFnRz0wvzNpmW15rW8W0AdDI9u4s4+NiNfOyyPCtHnq6YN/XrKa46ASNJI8F2Ya36cOedeH045MK64ppWxzkEqijUsqhj3QAY1dTWJyAGpLq4gDOQiyKa9JjE4xoaBM6ZSopZXW5qUNSe3RIpGWxhr38yspimG2B6rd15aFnMQla64XFlppnfhlNHnU7nMci6WQlGYvSAm4Q9BDYpq9oVY+LJpXkBbXheZ5iGZxItfVYupbyW0wOZrYwPCyc1pEtJsLrqggaLO1MpJKPxWvDdFUuq2lZU2zedIDqhusvisepWrl72yo8WhsCiK0x5I3Jn2M0TI06+6fDFddjfRwpd6OSOsFsqyvEEEMUOodT951rG7owSPnf5rGTtIVpRYj2scTCO/EMni5gvYjqbaeiIemLKto9A9kst46sX1zxuPXVp/orjiqgqJG/kXsbbUh2pPkDpfxIKyvsjqPzirZ9qJrgP4X2/+l6PXNFlGTpmmLw8bxPBZzJdgnDe7pI5pINtdQbb3P9FosA94Y8BzXZc4DbkOOQnYrTPpGkqxw2gbo7oVjt0bpKUA4nTZLrDYnHI6wyuczMS/KQDv4r0XHd7LPGEXUVpUXO3JgIsJd2ly2Z7cx0zlpLbmw8OQ8PFaXAKGWPVzr3Ox1IHTNzV37mOgT2sATvI2EY0vCLGR+az3/ZP/AAWA4YxBtLUwzuGYRPL8vU2stpxXUZKOY8zlYPvOAXmcQ0GvULf4/mzl+T7o+ocHxaOribLEe664IO7XDcFG3WG9lMbmURzbOlLm+Iyt/otuF1HH+yORQRnVTyoaPdIYcxOTI09AHFxdXEAVbFJlUUSnsqZCIXaJkp0UsjUJKLKGaSZ7G3Hksu6B5NyVpsXdYquLhZcOR9npYl0VNRS6aoJ0QaLo+rqOQVZXT2BWS7Zra6KatrLOsOqvsEklcRYG1rrFVEhLz5r1DhZrGwNJ3yrsaSnRww27ZWY3TvNrbqi9xmvrda6qqWl3KyUrmEcly8+J28NlNSwEDVV+Ms0KuJJFWVwzXUKu9mvHrRjNnFGU1roevjLXE20SpXXK9KHuTyMiaobiGhQ0Dje/Pki69uYgBE4Vgs0j2gMcQSORtZZU1+jWU9dmr9lY/O3Osb9m5hPI5tfxAXpda9N4U4bZTxjugOtqfFdxVtr9VOVNLbLw0uWkVU8luas8HqmtYXPNu9YD0CzE9cxjj2rwwA2u7QItlXGWhwcHNIBBGoIPMFc879OqlvosMWqbuN9LH6KrkeDYtIIJ5G4Q9ZiAdoR/dBtqGt52+dlNbbNJnS8Ldj/FMJ1VXDiDS7KHA3vtyKsoHXN1LDwpeP4n+6AtBLRLGZCNmtN2tJ83Fo9VkuEcB9+qII7lofK6PN3st2xPk1t/DsveOF6Fksc3asbJHIBE5j2hzHN1LgQdxqFVYNgcUWLSMpomRU9Mx1S5rL5PeKmGKJjcv6pDYp3aftAvQwLUnl/Irds1OH4eynijiZ8LBYeJ5lGNTplG0rc5/wBnJEPHup5CoY90hhcaemsT0ANXEkkAVcSnCHgU4KszOlqaYQU8FPCllIyvEdJoSN1jH1Y2XpWM0+dp8l5pX4Y9rieS5M2PvZ6Px8q1oCnlVNiE2lgraeIqmrG2XPOkzotNorPd7rX8O1ncyE7aeizDHK0wl1nDxWz7OedJljVvyOOuihfiItujcRpM1iszjFK8DurJTLrR0ump2uyyZXB3NIy3VPhFK8auJVx2oGyKmZfQRVUtvoFq6UP3COwTh0SO0F0OZLrS8J17Y32d5q8dbejLNGpb/YdRez6MSB5uR9nldbegwWKO1mgeidS4lG61iFZMN12qUjzatsc2wCpsXg1zW0O/mrZ6HfZwLSlccloMd8a2YTFsIZLma5t2uF0NhJkooxDNF7zA0ns3sy9oxhDt2u+LUt0uLa+S19RSZTYjyPUKproDYi1xuORHkVxpOD0ppX74Vs2L0X5M+7zXGhb2Lb3tzubFVFdipkzMgp+zzdoBI8tztzbOyi4FuhKLko9dWu+a42nA2AHkpeT6Nvxx/rZXUNE2LYXOrnOPxOcdyUVTYrTNOV1RC03sQZG6eeuipOO+0ZDGG3Eb3lshHPS7WnwPe+QWFZckAAkk2AAJJPQDmtMeBWuTZy5fkOHxSPqKfEIcOpo+0u57tIoY+9NUTu2jjb+seV9gBc6IXhaglp5JDUuBqa1hq5g03YyVjwx0bTza1ksDB/2781UeyyjpOxjeQX4jHGIqh07nyTQjlGzOTkZlyizbBaycH3yDoKSsv4F01Ll/4u+S60klpHC229sNmGiDD0ZI6wVXm38yqRL9J3PUcTtVE9y7TpDLGMp91AxOLkAPLklASkgCsikRDJFTNqURTVF1RBagp11FEVI9GgIqhwtqsljsjBfZXmIzEA2WCx4vJ5qano0xvsY6MOBVHW0JcdFb0DidCiJoQuPBi52ejnycMZU0HD4IvZFPwkssQNlocKI00Vw2hEmwXovDP+HlrPRlo4nPAFlN/pgvC2lHgTRqQrX3ZrG7LneDGbr5OQ8UxbDXwOsVVhhW+4sDZHG3JY2RliuDJ1TSPTxPlKbByLKNk5zabqSXmtHwfw4ZCJJB5A9FeKW30RntSuzQ8HUzy0OfdbWCTkg6amDAAAp2tK70jyqe2FPQY+JGM21UJi1uFSIaJposzDcbahZ+uaRstBVVTY43E7W1Kpqk3C5s6Ov470Z+YX3Qpj66BWFSUBLquFnoJkNUxkjSx7WvYRYtcA4H0QtBhsEJzRQxsP2mtGa3nuii1Rzus021cdB5nQITfhLlehnCDjHJPO3QySfMNGX+RW4wasbUT1LwfgZTwFp5OAdK5w8CJmD7qyVFCI42tHIAX6nmVzh6qdHNWEGx96b/AOpTr04nS0eXb3TZ6DUMuFWZLIujr2yt5B3Tr5KOQKyCGyfA1R3U9OUhhLGrpYntXSgAcsSUxXEAYppToiQdEqePMVc01EFaMhlNNpqp3zKOZllG1WkTsbJHmVTiWHNIOiu0HWOuhzsuK0Y6Ojyk6c0bDRk8lb09Dc3RzKcBGPHMeDy5qyeldQYZqPqtRR0waAh6GLmrABK62KETCyr8VeS0hvRGqGdosbrMs8uxEOY5wPPVUlTDzWoxuHPK63kmwYK6QaDTqvOvG3T0erGRTC2Z3BcNM0gFtBqV6rhtEI2gAckBw7gLYRe2u5Kv22JsF24sfBfZwZ8vOuvBgYpmMsnkAKPMtTAc4rjWrjGkrszwxpPQIAxftDxInsqaM9+aRsem4BPePoLq4mblaB0AHyCxUMhqsVBOrYGk+Tj/AGW3qNnLlzPZ1YVopqgISRqLlNyh6gWC42dyBXJlI3PJ4M1P8R2H4lQVU9gVb4ZRmNjcw77u+7wJ2HoLLXBHKv4ZZ74z/QhV+F/pKw8jUt+lLAD9QVYuQGDAmIP/AGrpJvuyPLmD0ZlHovQPOLAVRaWgeZVvTYhcWd9VnqcZnOdyvYeQ0VjGFWiS7a4HYomnKpYn2RsNUQlofIuWuTi5Ax1QPgnumUjJy9JCGZJIZRYYFoGEWVNTRZSi5Kiy01sy3oVU7VRNKa1111apGbHyOsEIRcqWYpkDbJoCdgACiklGyUr7IaEXeEAX9G3QKcJkA0CkCwZsjqGrnWaUSUFifwFIZk6SlM0zul9StbHTsjbyVPhBEbSeZJJU1TJJJ4NUY512aZb30STYkBcN1O2isKJlm3O51KraSkaLdbq3votDIiqZbBKnfmG1lFNGXHkAiIrW0TESDRU3EVUWxutpoSrdxWW4nJflhYe/Kcv3RqfokxoqOAsJc0STv+KVznC+9idPotbJDo7xTqONrWNA0AAFvJdLt1yM7EU7KXVVuL72by/FaN4VbVxDksano3muyiwvDjLK3N8DSHv8gdB6mwWhqBcoijpRHHt3n94+XIf51Xex01XZgx8Z/pxZ8nKv4UuLsPZ5AbPmc2BpG4z3zuHiGB7vuouWMRsJAsGsNh0sNAuS96pY3lDC6Qj9+V2Rh/2slH3lPiLe5b7Ra0erh/K630YbIqCmysb5BEhileLWAT8mqBEYYnBTOamFACDlI2e3P5qAlDTSJMpFl7y1JVxP8klOkVtlpOAAq+aYJ+I1gCpJp+d1vEmFMuI5QE7twVnvfkLLiD2nmtOJGzUSTLnbrNw4tm0uiJq3TdLQbD56xSYNIXPKzctX4q54VlzOd5opdDXpt49k9MjTlynQcJQ9Wy7Sp0nN0TAqqWkAGqIkZpoiI4k6RuiBEFPEpkm7JckxDQ1SsC40KRAEFQ+wKzOHt7are86tibkH8btT9LK2xyrEbHOPIEoLhimLYQXfG8l7vM6pMaLGVgN7fTRDSXHP6I5wQc7lk5TNptoCln8VHRRmSQAkFo7zt9h/gUj9eSsMPgDGF1rF/wDxGymcabKrM0iVzdVBWxlwytOV1j3rZgDbe3NErjWrpOUxeFUMz5ZzPM9zhKI7sPZNeGMbybyDnPC0cOHxMOcMGYDRx1PzKhwWDNCSTcuqKyUO5gPqpXN9ACB6I0O0IO40KYEDdXeqMDUKBqinvs0nwQBFPMAVAH3QYfcokHKL+gUlaFUPt6IWMZjfkE0kvPgpJHhosEfY/okzhJBZ0ktAAVlQXHUlBSy25riS7DmSO0sZeUbWQgN2SSQIp/dDe4Uc7nN5pJJgCunWh4LlJe7pokklf/I16ejRP0TyUklxnQK6bI/RJJACYdFFM/kkkgGNzaFSjkkkmIeEnnRJJAzH8RyGWSKEbOdmd/C07fOy0MPdaByASSUsaGySiyCeb8kklBQoYsxaOp+isXnWw2Gg8kklpJNHQoMQqmwxSyu+GKN8rufdY0uP4JJKiCup3GlpoWO70jY4ozbQPmyi58AXXKnpYyG943cdXHqT/JcSTAe4JVDu4fJdSQBR0cmY+qImeXHKNgkkkyh5cGDxVe+a5XUlLGiZjdAkkkqJ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 name="Picture 7" descr="call center.jpg"/>
          <p:cNvPicPr>
            <a:picLocks noChangeAspect="1"/>
          </p:cNvPicPr>
          <p:nvPr/>
        </p:nvPicPr>
        <p:blipFill>
          <a:blip r:embed="rId2" cstate="print"/>
          <a:stretch>
            <a:fillRect/>
          </a:stretch>
        </p:blipFill>
        <p:spPr>
          <a:xfrm>
            <a:off x="5860848" y="1371050"/>
            <a:ext cx="3149802" cy="2096050"/>
          </a:xfrm>
          <a:prstGeom prst="rect">
            <a:avLst/>
          </a:prstGeom>
        </p:spPr>
      </p:pic>
      <p:sp>
        <p:nvSpPr>
          <p:cNvPr id="4" name="TextBox 3"/>
          <p:cNvSpPr txBox="1"/>
          <p:nvPr/>
        </p:nvSpPr>
        <p:spPr>
          <a:xfrm>
            <a:off x="943007" y="3762375"/>
            <a:ext cx="7905718" cy="1323439"/>
          </a:xfrm>
          <a:prstGeom prst="rect">
            <a:avLst/>
          </a:prstGeom>
          <a:noFill/>
        </p:spPr>
        <p:txBody>
          <a:bodyPr wrap="square" rtlCol="0">
            <a:spAutoFit/>
          </a:bodyPr>
          <a:lstStyle/>
          <a:p>
            <a:pPr marL="285750" indent="-285750">
              <a:buFont typeface="Wingdings" panose="05000000000000000000" pitchFamily="2" charset="2"/>
              <a:buChar char="§"/>
            </a:pPr>
            <a:r>
              <a:rPr lang="en-US" sz="1600" dirty="0">
                <a:latin typeface="Arial" panose="020B0604020202020204" pitchFamily="34" charset="0"/>
                <a:cs typeface="Arial" panose="020B0604020202020204" pitchFamily="34" charset="0"/>
              </a:rPr>
              <a:t>Confirmation number is provided to return to hiring manager – Ensure we screen all new employees</a:t>
            </a:r>
          </a:p>
          <a:p>
            <a:pPr marL="285750" indent="-285750">
              <a:buFont typeface="Wingdings" panose="05000000000000000000" pitchFamily="2" charset="2"/>
              <a:buChar char="§"/>
            </a:pPr>
            <a:r>
              <a:rPr lang="en-US" sz="1600" dirty="0">
                <a:latin typeface="Arial" panose="020B0604020202020204" pitchFamily="34" charset="0"/>
                <a:cs typeface="Arial" panose="020B0604020202020204" pitchFamily="34" charset="0"/>
              </a:rPr>
              <a:t>If qualified, form 8850 is generated and e-signed by employee – Virtually no forms to submit!</a:t>
            </a:r>
          </a:p>
          <a:p>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5500864"/>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CMS WOTC Web Portal</a:t>
            </a:r>
          </a:p>
        </p:txBody>
      </p:sp>
      <p:pic>
        <p:nvPicPr>
          <p:cNvPr id="5" name="Picture 4"/>
          <p:cNvPicPr>
            <a:picLocks noChangeAspect="1"/>
          </p:cNvPicPr>
          <p:nvPr/>
        </p:nvPicPr>
        <p:blipFill>
          <a:blip r:embed="rId2"/>
          <a:stretch>
            <a:fillRect/>
          </a:stretch>
        </p:blipFill>
        <p:spPr>
          <a:xfrm>
            <a:off x="133351" y="1281112"/>
            <a:ext cx="5881754" cy="4389120"/>
          </a:xfrm>
          <a:prstGeom prst="rect">
            <a:avLst/>
          </a:prstGeom>
        </p:spPr>
      </p:pic>
      <p:sp>
        <p:nvSpPr>
          <p:cNvPr id="6" name="Content Placeholder 2"/>
          <p:cNvSpPr>
            <a:spLocks noGrp="1"/>
          </p:cNvSpPr>
          <p:nvPr>
            <p:ph idx="1"/>
          </p:nvPr>
        </p:nvSpPr>
        <p:spPr>
          <a:xfrm>
            <a:off x="5305646" y="1424762"/>
            <a:ext cx="3838353" cy="4242391"/>
          </a:xfrm>
        </p:spPr>
        <p:txBody>
          <a:bodyPr>
            <a:normAutofit/>
          </a:bodyPr>
          <a:lstStyle/>
          <a:p>
            <a:pPr>
              <a:buNone/>
            </a:pPr>
            <a:endParaRPr lang="en-US" sz="2000" b="1" dirty="0"/>
          </a:p>
          <a:p>
            <a:pPr>
              <a:buFont typeface="Wingdings" pitchFamily="2" charset="2"/>
              <a:buChar char="§"/>
            </a:pPr>
            <a:r>
              <a:rPr lang="en-US" sz="2000" b="1" dirty="0">
                <a:solidFill>
                  <a:srgbClr val="324CCC"/>
                </a:solidFill>
              </a:rPr>
              <a:t>-5 Minutes to complete</a:t>
            </a:r>
          </a:p>
          <a:p>
            <a:pPr>
              <a:buFont typeface="Wingdings" pitchFamily="2" charset="2"/>
              <a:buChar char="§"/>
            </a:pPr>
            <a:r>
              <a:rPr lang="en-US" sz="2000" b="1" dirty="0">
                <a:solidFill>
                  <a:srgbClr val="324CCC"/>
                </a:solidFill>
              </a:rPr>
              <a:t>Electronic Signature</a:t>
            </a:r>
          </a:p>
          <a:p>
            <a:pPr>
              <a:buFont typeface="Wingdings" pitchFamily="2" charset="2"/>
              <a:buChar char="§"/>
            </a:pPr>
            <a:r>
              <a:rPr lang="en-US" sz="2000" b="1" dirty="0">
                <a:solidFill>
                  <a:srgbClr val="324CCC"/>
                </a:solidFill>
              </a:rPr>
              <a:t>No Forms to send in!</a:t>
            </a:r>
          </a:p>
          <a:p>
            <a:pPr>
              <a:buFont typeface="Wingdings" pitchFamily="2" charset="2"/>
              <a:buChar char="§"/>
            </a:pPr>
            <a:r>
              <a:rPr lang="en-US" sz="2000" b="1" dirty="0">
                <a:solidFill>
                  <a:srgbClr val="324CCC"/>
                </a:solidFill>
              </a:rPr>
              <a:t>Monitor in Real-Time</a:t>
            </a:r>
            <a:endParaRPr lang="en-US" dirty="0">
              <a:solidFill>
                <a:srgbClr val="324CCC"/>
              </a:solidFill>
            </a:endParaRPr>
          </a:p>
        </p:txBody>
      </p:sp>
    </p:spTree>
    <p:extLst>
      <p:ext uri="{BB962C8B-B14F-4D97-AF65-F5344CB8AC3E}">
        <p14:creationId xmlns:p14="http://schemas.microsoft.com/office/powerpoint/2010/main" val="4185700276"/>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0576" y="365127"/>
            <a:ext cx="6824773" cy="779730"/>
          </a:xfrm>
        </p:spPr>
        <p:txBody>
          <a:bodyPr>
            <a:normAutofit/>
          </a:bodyPr>
          <a:lstStyle/>
          <a:p>
            <a:r>
              <a:rPr lang="en-US" dirty="0"/>
              <a:t>CMS WOTC Web Portal</a:t>
            </a:r>
          </a:p>
        </p:txBody>
      </p:sp>
      <p:sp>
        <p:nvSpPr>
          <p:cNvPr id="7" name="Content Placeholder 2"/>
          <p:cNvSpPr>
            <a:spLocks noGrp="1"/>
          </p:cNvSpPr>
          <p:nvPr>
            <p:ph idx="1"/>
          </p:nvPr>
        </p:nvSpPr>
        <p:spPr>
          <a:xfrm>
            <a:off x="5305646" y="1424762"/>
            <a:ext cx="3838353" cy="4242391"/>
          </a:xfrm>
        </p:spPr>
        <p:txBody>
          <a:bodyPr>
            <a:normAutofit/>
          </a:bodyPr>
          <a:lstStyle/>
          <a:p>
            <a:pPr>
              <a:buNone/>
            </a:pPr>
            <a:endParaRPr lang="en-US" sz="2000" b="1" dirty="0"/>
          </a:p>
          <a:p>
            <a:pPr>
              <a:buFont typeface="Wingdings" pitchFamily="2" charset="2"/>
              <a:buChar char="§"/>
            </a:pPr>
            <a:r>
              <a:rPr lang="en-US" sz="2000" b="1" dirty="0">
                <a:solidFill>
                  <a:srgbClr val="324CCC"/>
                </a:solidFill>
              </a:rPr>
              <a:t>-5 Minutes to complete</a:t>
            </a:r>
          </a:p>
          <a:p>
            <a:pPr>
              <a:buFont typeface="Wingdings" pitchFamily="2" charset="2"/>
              <a:buChar char="§"/>
            </a:pPr>
            <a:r>
              <a:rPr lang="en-US" sz="2000" b="1" dirty="0">
                <a:solidFill>
                  <a:srgbClr val="324CCC"/>
                </a:solidFill>
              </a:rPr>
              <a:t>Simple, Yes/No Response</a:t>
            </a:r>
          </a:p>
          <a:p>
            <a:pPr>
              <a:buFont typeface="Wingdings" pitchFamily="2" charset="2"/>
              <a:buChar char="§"/>
            </a:pPr>
            <a:r>
              <a:rPr lang="en-US" sz="2000" b="1" dirty="0">
                <a:solidFill>
                  <a:srgbClr val="324CCC"/>
                </a:solidFill>
              </a:rPr>
              <a:t>Electronic Signature</a:t>
            </a:r>
          </a:p>
          <a:p>
            <a:pPr>
              <a:buFont typeface="Wingdings" pitchFamily="2" charset="2"/>
              <a:buChar char="§"/>
            </a:pPr>
            <a:r>
              <a:rPr lang="en-US" sz="2000" b="1" dirty="0">
                <a:solidFill>
                  <a:srgbClr val="324CCC"/>
                </a:solidFill>
              </a:rPr>
              <a:t>No Forms to send in!</a:t>
            </a:r>
          </a:p>
          <a:p>
            <a:pPr>
              <a:buFont typeface="Wingdings" pitchFamily="2" charset="2"/>
              <a:buChar char="§"/>
            </a:pPr>
            <a:r>
              <a:rPr lang="en-US" sz="2000" b="1" dirty="0">
                <a:solidFill>
                  <a:srgbClr val="324CCC"/>
                </a:solidFill>
              </a:rPr>
              <a:t>Monitor in Real-Time</a:t>
            </a:r>
            <a:endParaRPr lang="en-US" dirty="0">
              <a:solidFill>
                <a:srgbClr val="324CCC"/>
              </a:solidFill>
            </a:endParaRPr>
          </a:p>
        </p:txBody>
      </p:sp>
      <p:pic>
        <p:nvPicPr>
          <p:cNvPr id="3" name="Picture 2"/>
          <p:cNvPicPr>
            <a:picLocks noChangeAspect="1"/>
          </p:cNvPicPr>
          <p:nvPr/>
        </p:nvPicPr>
        <p:blipFill>
          <a:blip r:embed="rId2"/>
          <a:stretch>
            <a:fillRect/>
          </a:stretch>
        </p:blipFill>
        <p:spPr>
          <a:xfrm>
            <a:off x="61801" y="1280160"/>
            <a:ext cx="5541134" cy="4389120"/>
          </a:xfrm>
          <a:prstGeom prst="rect">
            <a:avLst/>
          </a:prstGeom>
        </p:spPr>
      </p:pic>
    </p:spTree>
    <p:extLst>
      <p:ext uri="{BB962C8B-B14F-4D97-AF65-F5344CB8AC3E}">
        <p14:creationId xmlns:p14="http://schemas.microsoft.com/office/powerpoint/2010/main" val="1564798837"/>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0576" y="365127"/>
            <a:ext cx="6824773" cy="779730"/>
          </a:xfrm>
        </p:spPr>
        <p:txBody>
          <a:bodyPr/>
          <a:lstStyle/>
          <a:p>
            <a:r>
              <a:rPr lang="en-US" dirty="0"/>
              <a:t>Agenda</a:t>
            </a:r>
          </a:p>
        </p:txBody>
      </p:sp>
      <p:sp>
        <p:nvSpPr>
          <p:cNvPr id="5" name="Content Placeholder 4"/>
          <p:cNvSpPr>
            <a:spLocks noGrp="1"/>
          </p:cNvSpPr>
          <p:nvPr>
            <p:ph idx="1"/>
          </p:nvPr>
        </p:nvSpPr>
        <p:spPr>
          <a:xfrm>
            <a:off x="628650" y="1360967"/>
            <a:ext cx="7886700" cy="4815996"/>
          </a:xfrm>
        </p:spPr>
        <p:txBody>
          <a:bodyPr>
            <a:normAutofit fontScale="92500" lnSpcReduction="10000"/>
          </a:bodyPr>
          <a:lstStyle/>
          <a:p>
            <a:pPr>
              <a:buFont typeface="Wingdings" pitchFamily="2" charset="2"/>
              <a:buChar char="§"/>
            </a:pPr>
            <a:r>
              <a:rPr lang="en-US" sz="3600" dirty="0"/>
              <a:t>History of </a:t>
            </a:r>
            <a:r>
              <a:rPr lang="en-US" sz="3600" dirty="0" smtClean="0"/>
              <a:t>WOTC Tax </a:t>
            </a:r>
            <a:r>
              <a:rPr lang="en-US" sz="3600" dirty="0"/>
              <a:t>Credits</a:t>
            </a:r>
          </a:p>
          <a:p>
            <a:pPr>
              <a:buFont typeface="Wingdings" pitchFamily="2" charset="2"/>
              <a:buChar char="§"/>
            </a:pPr>
            <a:r>
              <a:rPr lang="en-US" sz="3600" dirty="0"/>
              <a:t>What is WOTC?</a:t>
            </a:r>
          </a:p>
          <a:p>
            <a:pPr>
              <a:buFont typeface="Wingdings" pitchFamily="2" charset="2"/>
              <a:buChar char="§"/>
            </a:pPr>
            <a:r>
              <a:rPr lang="en-US" sz="3600" dirty="0"/>
              <a:t>How does WOTC benefit business?</a:t>
            </a:r>
          </a:p>
          <a:p>
            <a:pPr>
              <a:buFont typeface="Wingdings" pitchFamily="2" charset="2"/>
              <a:buChar char="§"/>
            </a:pPr>
            <a:r>
              <a:rPr lang="en-US" sz="3600" dirty="0"/>
              <a:t>Who is eligible?</a:t>
            </a:r>
          </a:p>
          <a:p>
            <a:pPr>
              <a:buFont typeface="Wingdings" pitchFamily="2" charset="2"/>
              <a:buChar char="§"/>
            </a:pPr>
            <a:r>
              <a:rPr lang="en-US" sz="3600" dirty="0"/>
              <a:t>How much can be saved?</a:t>
            </a:r>
          </a:p>
          <a:p>
            <a:pPr>
              <a:buFont typeface="Wingdings" pitchFamily="2" charset="2"/>
              <a:buChar char="§"/>
            </a:pPr>
            <a:r>
              <a:rPr lang="en-US" sz="3600" dirty="0"/>
              <a:t>What is the process?</a:t>
            </a:r>
          </a:p>
          <a:p>
            <a:pPr>
              <a:buFont typeface="Wingdings" pitchFamily="2" charset="2"/>
              <a:buChar char="§"/>
            </a:pPr>
            <a:r>
              <a:rPr lang="en-US" sz="3600" dirty="0"/>
              <a:t>What is advantage of 3</a:t>
            </a:r>
            <a:r>
              <a:rPr lang="en-US" sz="3600" baseline="30000" dirty="0"/>
              <a:t>rd</a:t>
            </a:r>
            <a:r>
              <a:rPr lang="en-US" sz="3600" dirty="0"/>
              <a:t> Party</a:t>
            </a:r>
          </a:p>
          <a:p>
            <a:pPr>
              <a:buFont typeface="Wingdings" pitchFamily="2" charset="2"/>
              <a:buChar char="§"/>
            </a:pPr>
            <a:r>
              <a:rPr lang="en-US" sz="3600" dirty="0"/>
              <a:t>Getting started…</a:t>
            </a:r>
          </a:p>
          <a:p>
            <a:endParaRPr lang="en-US" dirty="0"/>
          </a:p>
          <a:p>
            <a:endParaRPr lang="en-US" dirty="0"/>
          </a:p>
          <a:p>
            <a:pPr>
              <a:buNone/>
            </a:pPr>
            <a:endParaRPr lang="en-US" dirty="0"/>
          </a:p>
          <a:p>
            <a:pPr lvl="1"/>
            <a:endParaRPr lang="en-US" dirty="0"/>
          </a:p>
          <a:p>
            <a:pPr lvl="2"/>
            <a:endParaRPr lang="en-US" dirty="0"/>
          </a:p>
        </p:txBody>
      </p:sp>
      <p:pic>
        <p:nvPicPr>
          <p:cNvPr id="16388" name="Picture 4" descr="http://thewisdompearls.com/wp-content/uploads/2014/10/ProjectKickoff.jpg"/>
          <p:cNvPicPr>
            <a:picLocks noChangeAspect="1" noChangeArrowheads="1"/>
          </p:cNvPicPr>
          <p:nvPr/>
        </p:nvPicPr>
        <p:blipFill>
          <a:blip r:embed="rId3" cstate="print"/>
          <a:srcRect/>
          <a:stretch>
            <a:fillRect/>
          </a:stretch>
        </p:blipFill>
        <p:spPr bwMode="auto">
          <a:xfrm rot="1003100">
            <a:off x="7120400" y="3208824"/>
            <a:ext cx="2381920" cy="2024633"/>
          </a:xfrm>
          <a:prstGeom prst="rect">
            <a:avLst/>
          </a:prstGeom>
          <a:ln>
            <a:noFill/>
          </a:ln>
          <a:effectLst>
            <a:softEdge rad="112500"/>
          </a:effectLst>
        </p:spPr>
      </p:pic>
    </p:spTree>
    <p:extLst>
      <p:ext uri="{BB962C8B-B14F-4D97-AF65-F5344CB8AC3E}">
        <p14:creationId xmlns:p14="http://schemas.microsoft.com/office/powerpoint/2010/main" val="1045590290"/>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61926" y="1280160"/>
            <a:ext cx="5643155" cy="4389120"/>
          </a:xfrm>
          <a:prstGeom prst="rect">
            <a:avLst/>
          </a:prstGeom>
        </p:spPr>
      </p:pic>
      <p:sp>
        <p:nvSpPr>
          <p:cNvPr id="5" name="Content Placeholder 2"/>
          <p:cNvSpPr>
            <a:spLocks noGrp="1"/>
          </p:cNvSpPr>
          <p:nvPr>
            <p:ph idx="1"/>
          </p:nvPr>
        </p:nvSpPr>
        <p:spPr>
          <a:xfrm>
            <a:off x="5305646" y="1424762"/>
            <a:ext cx="3838353" cy="4242391"/>
          </a:xfrm>
        </p:spPr>
        <p:txBody>
          <a:bodyPr>
            <a:normAutofit/>
          </a:bodyPr>
          <a:lstStyle/>
          <a:p>
            <a:pPr>
              <a:buNone/>
            </a:pPr>
            <a:endParaRPr lang="en-US" sz="2000" b="1" dirty="0"/>
          </a:p>
          <a:p>
            <a:pPr>
              <a:buFont typeface="Wingdings" pitchFamily="2" charset="2"/>
              <a:buChar char="§"/>
            </a:pPr>
            <a:r>
              <a:rPr lang="en-US" sz="2000" b="1" dirty="0">
                <a:solidFill>
                  <a:srgbClr val="324CCC"/>
                </a:solidFill>
              </a:rPr>
              <a:t>Reduce Barriers with Translation tools.</a:t>
            </a:r>
          </a:p>
          <a:p>
            <a:pPr>
              <a:buFont typeface="Wingdings" pitchFamily="2" charset="2"/>
              <a:buChar char="§"/>
            </a:pPr>
            <a:r>
              <a:rPr lang="en-US" sz="2000" b="1" dirty="0">
                <a:solidFill>
                  <a:srgbClr val="324CCC"/>
                </a:solidFill>
              </a:rPr>
              <a:t>100+ Languages</a:t>
            </a:r>
            <a:endParaRPr lang="en-US" dirty="0">
              <a:solidFill>
                <a:srgbClr val="324CCC"/>
              </a:solidFill>
            </a:endParaRPr>
          </a:p>
        </p:txBody>
      </p:sp>
      <p:sp>
        <p:nvSpPr>
          <p:cNvPr id="7" name="Title 1"/>
          <p:cNvSpPr>
            <a:spLocks noGrp="1"/>
          </p:cNvSpPr>
          <p:nvPr>
            <p:ph type="title"/>
          </p:nvPr>
        </p:nvSpPr>
        <p:spPr>
          <a:xfrm>
            <a:off x="1690576" y="365127"/>
            <a:ext cx="6824773" cy="779730"/>
          </a:xfrm>
        </p:spPr>
        <p:txBody>
          <a:bodyPr>
            <a:normAutofit/>
          </a:bodyPr>
          <a:lstStyle/>
          <a:p>
            <a:r>
              <a:rPr lang="en-US" dirty="0"/>
              <a:t>CMS WOTC Web Portal</a:t>
            </a:r>
          </a:p>
        </p:txBody>
      </p:sp>
    </p:spTree>
    <p:extLst>
      <p:ext uri="{BB962C8B-B14F-4D97-AF65-F5344CB8AC3E}">
        <p14:creationId xmlns:p14="http://schemas.microsoft.com/office/powerpoint/2010/main" val="55429967"/>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8678" y="255180"/>
            <a:ext cx="7485321" cy="895887"/>
          </a:xfrm>
        </p:spPr>
        <p:txBody>
          <a:bodyPr>
            <a:normAutofit/>
          </a:bodyPr>
          <a:lstStyle/>
          <a:p>
            <a:r>
              <a:rPr lang="en-US" dirty="0"/>
              <a:t>CMS WOTC Web Portal</a:t>
            </a:r>
          </a:p>
        </p:txBody>
      </p:sp>
      <p:pic>
        <p:nvPicPr>
          <p:cNvPr id="2049" name="Picture 1"/>
          <p:cNvPicPr>
            <a:picLocks noChangeAspect="1" noChangeArrowheads="1"/>
          </p:cNvPicPr>
          <p:nvPr/>
        </p:nvPicPr>
        <p:blipFill>
          <a:blip r:embed="rId2" cstate="print"/>
          <a:srcRect/>
          <a:stretch>
            <a:fillRect/>
          </a:stretch>
        </p:blipFill>
        <p:spPr bwMode="auto">
          <a:xfrm>
            <a:off x="1117239" y="2247901"/>
            <a:ext cx="7798334" cy="3477290"/>
          </a:xfrm>
          <a:prstGeom prst="rect">
            <a:avLst/>
          </a:prstGeom>
          <a:noFill/>
          <a:ln w="9525">
            <a:noFill/>
            <a:miter lim="800000"/>
            <a:headEnd/>
            <a:tailEnd/>
          </a:ln>
        </p:spPr>
      </p:pic>
      <p:sp>
        <p:nvSpPr>
          <p:cNvPr id="4" name="Content Placeholder 2"/>
          <p:cNvSpPr>
            <a:spLocks noGrp="1"/>
          </p:cNvSpPr>
          <p:nvPr>
            <p:ph idx="1"/>
          </p:nvPr>
        </p:nvSpPr>
        <p:spPr>
          <a:xfrm>
            <a:off x="1178053" y="1300938"/>
            <a:ext cx="7556372" cy="946964"/>
          </a:xfrm>
        </p:spPr>
        <p:txBody>
          <a:bodyPr>
            <a:normAutofit/>
          </a:bodyPr>
          <a:lstStyle/>
          <a:p>
            <a:pPr>
              <a:buNone/>
            </a:pPr>
            <a:r>
              <a:rPr lang="en-US" dirty="0">
                <a:solidFill>
                  <a:srgbClr val="324CCC"/>
                </a:solidFill>
              </a:rPr>
              <a:t>Supporting Documents May be Requested</a:t>
            </a:r>
          </a:p>
        </p:txBody>
      </p:sp>
    </p:spTree>
    <p:extLst>
      <p:ext uri="{BB962C8B-B14F-4D97-AF65-F5344CB8AC3E}">
        <p14:creationId xmlns:p14="http://schemas.microsoft.com/office/powerpoint/2010/main" val="84079698"/>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9944" y="265814"/>
            <a:ext cx="7464056" cy="885254"/>
          </a:xfrm>
        </p:spPr>
        <p:txBody>
          <a:bodyPr>
            <a:normAutofit/>
          </a:bodyPr>
          <a:lstStyle/>
          <a:p>
            <a:r>
              <a:rPr lang="en-US" dirty="0"/>
              <a:t>CMS WOTC Administration</a:t>
            </a:r>
          </a:p>
        </p:txBody>
      </p:sp>
      <p:pic>
        <p:nvPicPr>
          <p:cNvPr id="3" name="Picture 2"/>
          <p:cNvPicPr>
            <a:picLocks noChangeAspect="1"/>
          </p:cNvPicPr>
          <p:nvPr/>
        </p:nvPicPr>
        <p:blipFill>
          <a:blip r:embed="rId2" cstate="print"/>
          <a:stretch>
            <a:fillRect/>
          </a:stretch>
        </p:blipFill>
        <p:spPr>
          <a:xfrm>
            <a:off x="1213442" y="1263596"/>
            <a:ext cx="7308181" cy="4206240"/>
          </a:xfrm>
          <a:prstGeom prst="rect">
            <a:avLst/>
          </a:prstGeom>
        </p:spPr>
      </p:pic>
      <p:sp>
        <p:nvSpPr>
          <p:cNvPr id="4" name="Right Arrow 3"/>
          <p:cNvSpPr/>
          <p:nvPr/>
        </p:nvSpPr>
        <p:spPr>
          <a:xfrm>
            <a:off x="114300" y="3133725"/>
            <a:ext cx="3238499" cy="1857375"/>
          </a:xfrm>
          <a:prstGeom prst="right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Arial" panose="020B0604020202020204" pitchFamily="34" charset="0"/>
                <a:cs typeface="Arial" panose="020B0604020202020204" pitchFamily="34" charset="0"/>
              </a:rPr>
              <a:t>Real-Time Results</a:t>
            </a:r>
          </a:p>
        </p:txBody>
      </p:sp>
    </p:spTree>
    <p:extLst>
      <p:ext uri="{BB962C8B-B14F-4D97-AF65-F5344CB8AC3E}">
        <p14:creationId xmlns:p14="http://schemas.microsoft.com/office/powerpoint/2010/main" val="2854162313"/>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04835" y="1246318"/>
            <a:ext cx="6339165" cy="5721576"/>
          </a:xfrm>
          <a:prstGeom prst="rect">
            <a:avLst/>
          </a:prstGeom>
        </p:spPr>
      </p:pic>
      <p:sp>
        <p:nvSpPr>
          <p:cNvPr id="5" name="Title 1"/>
          <p:cNvSpPr>
            <a:spLocks noGrp="1"/>
          </p:cNvSpPr>
          <p:nvPr>
            <p:ph type="title"/>
          </p:nvPr>
        </p:nvSpPr>
        <p:spPr>
          <a:xfrm>
            <a:off x="1679944" y="265814"/>
            <a:ext cx="7464056" cy="885254"/>
          </a:xfrm>
        </p:spPr>
        <p:txBody>
          <a:bodyPr>
            <a:normAutofit/>
          </a:bodyPr>
          <a:lstStyle/>
          <a:p>
            <a:r>
              <a:rPr lang="en-US" dirty="0"/>
              <a:t>CMS WOTC Dashboard</a:t>
            </a:r>
          </a:p>
        </p:txBody>
      </p:sp>
      <p:sp>
        <p:nvSpPr>
          <p:cNvPr id="6" name="Right Arrow 5"/>
          <p:cNvSpPr/>
          <p:nvPr/>
        </p:nvSpPr>
        <p:spPr>
          <a:xfrm>
            <a:off x="0" y="2333625"/>
            <a:ext cx="3238499" cy="1857375"/>
          </a:xfrm>
          <a:prstGeom prst="right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Arial" panose="020B0604020202020204" pitchFamily="34" charset="0"/>
                <a:cs typeface="Arial" panose="020B0604020202020204" pitchFamily="34" charset="0"/>
              </a:rPr>
              <a:t>Real-Time Results</a:t>
            </a:r>
          </a:p>
        </p:txBody>
      </p:sp>
    </p:spTree>
    <p:extLst>
      <p:ext uri="{BB962C8B-B14F-4D97-AF65-F5344CB8AC3E}">
        <p14:creationId xmlns:p14="http://schemas.microsoft.com/office/powerpoint/2010/main" val="1915922802"/>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65127"/>
            <a:ext cx="6686550" cy="779730"/>
          </a:xfrm>
        </p:spPr>
        <p:txBody>
          <a:bodyPr/>
          <a:lstStyle/>
          <a:p>
            <a:r>
              <a:rPr lang="en-US" dirty="0"/>
              <a:t>CMS Technology </a:t>
            </a:r>
          </a:p>
        </p:txBody>
      </p:sp>
      <p:pic>
        <p:nvPicPr>
          <p:cNvPr id="1027" name="Picture 3"/>
          <p:cNvPicPr>
            <a:picLocks noChangeAspect="1" noChangeArrowheads="1"/>
          </p:cNvPicPr>
          <p:nvPr/>
        </p:nvPicPr>
        <p:blipFill>
          <a:blip r:embed="rId3" cstate="print"/>
          <a:srcRect/>
          <a:stretch>
            <a:fillRect/>
          </a:stretch>
        </p:blipFill>
        <p:spPr bwMode="auto">
          <a:xfrm>
            <a:off x="850900" y="1356674"/>
            <a:ext cx="7708472" cy="4205926"/>
          </a:xfrm>
          <a:prstGeom prst="rect">
            <a:avLst/>
          </a:prstGeom>
          <a:noFill/>
          <a:ln w="9525">
            <a:noFill/>
            <a:miter lim="800000"/>
            <a:headEnd/>
            <a:tailEnd/>
          </a:ln>
        </p:spPr>
      </p:pic>
    </p:spTree>
    <p:extLst>
      <p:ext uri="{BB962C8B-B14F-4D97-AF65-F5344CB8AC3E}">
        <p14:creationId xmlns:p14="http://schemas.microsoft.com/office/powerpoint/2010/main" val="444676954"/>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9942" y="365127"/>
            <a:ext cx="6795407" cy="779730"/>
          </a:xfrm>
        </p:spPr>
        <p:txBody>
          <a:bodyPr/>
          <a:lstStyle/>
          <a:p>
            <a:r>
              <a:rPr lang="en-US" dirty="0"/>
              <a:t>Work Opportunity Tax Credit</a:t>
            </a:r>
          </a:p>
        </p:txBody>
      </p:sp>
      <p:sp>
        <p:nvSpPr>
          <p:cNvPr id="8" name="Rounded Rectangle 7"/>
          <p:cNvSpPr/>
          <p:nvPr/>
        </p:nvSpPr>
        <p:spPr>
          <a:xfrm>
            <a:off x="265332" y="1705707"/>
            <a:ext cx="3200400" cy="3657600"/>
          </a:xfrm>
          <a:prstGeom prst="roundRect">
            <a:avLst>
              <a:gd name="adj" fmla="val 3920"/>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65332" y="4245384"/>
            <a:ext cx="3200400" cy="707886"/>
          </a:xfrm>
          <a:prstGeom prst="rect">
            <a:avLst/>
          </a:prstGeom>
          <a:solidFill>
            <a:srgbClr val="A5CD39">
              <a:alpha val="65000"/>
            </a:srgbClr>
          </a:solidFill>
        </p:spPr>
        <p:txBody>
          <a:bodyPr wrap="square" rtlCol="0">
            <a:spAutoFit/>
          </a:bodyPr>
          <a:lstStyle/>
          <a:p>
            <a:pPr algn="ctr"/>
            <a:r>
              <a:rPr lang="en-US" sz="2000" b="1" dirty="0">
                <a:solidFill>
                  <a:schemeClr val="bg1"/>
                </a:solidFill>
                <a:latin typeface="Rockwell" panose="02060603020205020403" pitchFamily="18" charset="0"/>
              </a:rPr>
              <a:t>10-15% of New Hires Qualify</a:t>
            </a:r>
          </a:p>
        </p:txBody>
      </p:sp>
      <p:sp>
        <p:nvSpPr>
          <p:cNvPr id="10" name="Rounded Rectangle 9"/>
          <p:cNvSpPr/>
          <p:nvPr/>
        </p:nvSpPr>
        <p:spPr>
          <a:xfrm>
            <a:off x="3629193" y="1676400"/>
            <a:ext cx="5272139" cy="3686908"/>
          </a:xfrm>
          <a:prstGeom prst="roundRect">
            <a:avLst>
              <a:gd name="adj" fmla="val 1655"/>
            </a:avLst>
          </a:prstGeom>
          <a:solidFill>
            <a:srgbClr val="87A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 name="Content Placeholder 2"/>
          <p:cNvSpPr>
            <a:spLocks noGrp="1"/>
          </p:cNvSpPr>
          <p:nvPr>
            <p:ph idx="1"/>
          </p:nvPr>
        </p:nvSpPr>
        <p:spPr>
          <a:xfrm>
            <a:off x="3839572" y="1975953"/>
            <a:ext cx="4833003" cy="3019521"/>
          </a:xfrm>
        </p:spPr>
        <p:txBody>
          <a:bodyPr>
            <a:noAutofit/>
          </a:bodyPr>
          <a:lstStyle/>
          <a:p>
            <a:pPr marL="0" indent="0" algn="ctr">
              <a:lnSpc>
                <a:spcPts val="2800"/>
              </a:lnSpc>
              <a:buNone/>
            </a:pPr>
            <a:r>
              <a:rPr lang="en-US" sz="2000" dirty="0">
                <a:solidFill>
                  <a:schemeClr val="bg1"/>
                </a:solidFill>
                <a:latin typeface="Rockwell" panose="02060603020205020403" pitchFamily="18" charset="0"/>
              </a:rPr>
              <a:t>WOTC, is an incentive for employers that hire veterans, the disabled, ex-inmates, SNAP (food stamp) recipients and individuals receiving Supplemental Security Income. </a:t>
            </a:r>
          </a:p>
          <a:p>
            <a:pPr marL="0" indent="0" algn="ctr">
              <a:lnSpc>
                <a:spcPts val="2800"/>
              </a:lnSpc>
              <a:buNone/>
            </a:pPr>
            <a:r>
              <a:rPr lang="en-US" sz="2000" dirty="0">
                <a:solidFill>
                  <a:schemeClr val="bg1"/>
                </a:solidFill>
                <a:latin typeface="Rockwell" panose="02060603020205020403" pitchFamily="18" charset="0"/>
              </a:rPr>
              <a:t>The tax credit ranges from </a:t>
            </a:r>
            <a:r>
              <a:rPr lang="en-US" sz="2000" b="1" dirty="0">
                <a:solidFill>
                  <a:srgbClr val="002060"/>
                </a:solidFill>
                <a:latin typeface="Rockwell" panose="02060603020205020403" pitchFamily="18" charset="0"/>
              </a:rPr>
              <a:t>$1,000 -$9,600 </a:t>
            </a:r>
            <a:r>
              <a:rPr lang="en-US" sz="2000" dirty="0">
                <a:solidFill>
                  <a:schemeClr val="bg1"/>
                </a:solidFill>
                <a:latin typeface="Rockwell" panose="02060603020205020403" pitchFamily="18" charset="0"/>
              </a:rPr>
              <a:t>depending on the eligibility category of each new hire.</a:t>
            </a: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8170" y="365127"/>
            <a:ext cx="7445830" cy="779730"/>
          </a:xfrm>
        </p:spPr>
        <p:txBody>
          <a:bodyPr>
            <a:normAutofit/>
          </a:bodyPr>
          <a:lstStyle/>
          <a:p>
            <a:r>
              <a:rPr lang="en-US" dirty="0"/>
              <a:t>What Is Your Company’s Savings?</a:t>
            </a:r>
          </a:p>
        </p:txBody>
      </p:sp>
      <p:sp>
        <p:nvSpPr>
          <p:cNvPr id="5" name="Rounded Rectangle 4"/>
          <p:cNvSpPr/>
          <p:nvPr/>
        </p:nvSpPr>
        <p:spPr>
          <a:xfrm>
            <a:off x="265332" y="1705707"/>
            <a:ext cx="3200400" cy="3657600"/>
          </a:xfrm>
          <a:prstGeom prst="roundRect">
            <a:avLst>
              <a:gd name="adj" fmla="val 3920"/>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65332" y="4245384"/>
            <a:ext cx="3200400" cy="707886"/>
          </a:xfrm>
          <a:prstGeom prst="rect">
            <a:avLst/>
          </a:prstGeom>
          <a:solidFill>
            <a:srgbClr val="A5CD39">
              <a:alpha val="65000"/>
            </a:srgbClr>
          </a:solidFill>
        </p:spPr>
        <p:txBody>
          <a:bodyPr wrap="square" rtlCol="0">
            <a:spAutoFit/>
          </a:bodyPr>
          <a:lstStyle/>
          <a:p>
            <a:pPr algn="ctr"/>
            <a:r>
              <a:rPr lang="en-US" sz="2000" b="1" dirty="0">
                <a:solidFill>
                  <a:schemeClr val="bg1"/>
                </a:solidFill>
                <a:latin typeface="Rockwell" panose="02060603020205020403" pitchFamily="18" charset="0"/>
              </a:rPr>
              <a:t>10-15% of New Hires Qualify</a:t>
            </a:r>
          </a:p>
        </p:txBody>
      </p:sp>
      <p:sp>
        <p:nvSpPr>
          <p:cNvPr id="7" name="Rounded Rectangle 6"/>
          <p:cNvSpPr/>
          <p:nvPr/>
        </p:nvSpPr>
        <p:spPr>
          <a:xfrm>
            <a:off x="3629193" y="1447800"/>
            <a:ext cx="5272139" cy="3915508"/>
          </a:xfrm>
          <a:prstGeom prst="roundRect">
            <a:avLst>
              <a:gd name="adj" fmla="val 1655"/>
            </a:avLst>
          </a:prstGeom>
          <a:solidFill>
            <a:srgbClr val="87A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aphicFrame>
        <p:nvGraphicFramePr>
          <p:cNvPr id="8" name="Content Placeholder 15"/>
          <p:cNvGraphicFramePr>
            <a:graphicFrameLocks noGrp="1"/>
          </p:cNvGraphicFramePr>
          <p:nvPr>
            <p:ph idx="1"/>
            <p:extLst>
              <p:ext uri="{D42A27DB-BD31-4B8C-83A1-F6EECF244321}">
                <p14:modId xmlns:p14="http://schemas.microsoft.com/office/powerpoint/2010/main" val="1961028909"/>
              </p:ext>
            </p:extLst>
          </p:nvPr>
        </p:nvGraphicFramePr>
        <p:xfrm>
          <a:off x="3810000" y="1719946"/>
          <a:ext cx="4898571" cy="3439882"/>
        </p:xfrm>
        <a:graphic>
          <a:graphicData uri="http://schemas.openxmlformats.org/drawingml/2006/table">
            <a:tbl>
              <a:tblPr firstRow="1" bandRow="1">
                <a:tableStyleId>{5C22544A-7EE6-4342-B048-85BDC9FD1C3A}</a:tableStyleId>
              </a:tblPr>
              <a:tblGrid>
                <a:gridCol w="2297573">
                  <a:extLst>
                    <a:ext uri="{9D8B030D-6E8A-4147-A177-3AD203B41FA5}">
                      <a16:colId xmlns:a16="http://schemas.microsoft.com/office/drawing/2014/main" xmlns="" val="20000"/>
                    </a:ext>
                  </a:extLst>
                </a:gridCol>
                <a:gridCol w="2600998">
                  <a:extLst>
                    <a:ext uri="{9D8B030D-6E8A-4147-A177-3AD203B41FA5}">
                      <a16:colId xmlns:a16="http://schemas.microsoft.com/office/drawing/2014/main" xmlns="" val="20001"/>
                    </a:ext>
                  </a:extLst>
                </a:gridCol>
              </a:tblGrid>
              <a:tr h="448513">
                <a:tc>
                  <a:txBody>
                    <a:bodyPr/>
                    <a:lstStyle/>
                    <a:p>
                      <a:endParaRPr lang="en-US" dirty="0"/>
                    </a:p>
                  </a:txBody>
                  <a:tcPr>
                    <a:solidFill>
                      <a:srgbClr val="324CCC"/>
                    </a:solidFill>
                  </a:tcPr>
                </a:tc>
                <a:tc>
                  <a:txBody>
                    <a:bodyPr/>
                    <a:lstStyle/>
                    <a:p>
                      <a:endParaRPr lang="en-US" dirty="0"/>
                    </a:p>
                  </a:txBody>
                  <a:tcPr>
                    <a:solidFill>
                      <a:srgbClr val="324CCC"/>
                    </a:solidFill>
                  </a:tcPr>
                </a:tc>
                <a:extLst>
                  <a:ext uri="{0D108BD9-81ED-4DB2-BD59-A6C34878D82A}">
                    <a16:rowId xmlns:a16="http://schemas.microsoft.com/office/drawing/2014/main" xmlns="" val="10000"/>
                  </a:ext>
                </a:extLst>
              </a:tr>
              <a:tr h="448513">
                <a:tc>
                  <a:txBody>
                    <a:bodyPr/>
                    <a:lstStyle/>
                    <a:p>
                      <a:pPr algn="l" rtl="0" fontAlgn="b"/>
                      <a:r>
                        <a:rPr lang="en-US" sz="2000" b="0" i="0" u="none" strike="noStrike" dirty="0">
                          <a:solidFill>
                            <a:srgbClr val="000000"/>
                          </a:solidFill>
                          <a:latin typeface="Arial Narrow"/>
                        </a:rPr>
                        <a:t>Number of Employees</a:t>
                      </a:r>
                      <a:r>
                        <a:rPr lang="en-US" sz="2000" b="0" i="0" u="none" strike="noStrike" dirty="0">
                          <a:solidFill>
                            <a:srgbClr val="000000"/>
                          </a:solidFill>
                          <a:latin typeface="Times New Roman"/>
                        </a:rPr>
                        <a:t> </a:t>
                      </a:r>
                      <a:endParaRPr lang="en-US" sz="2000" b="0" i="0" u="none" strike="noStrike" dirty="0">
                        <a:solidFill>
                          <a:srgbClr val="000000"/>
                        </a:solidFill>
                        <a:latin typeface="Arial Narrow"/>
                      </a:endParaRPr>
                    </a:p>
                  </a:txBody>
                  <a:tcPr marL="9525" marR="9525" marT="9525" marB="0" anchor="b">
                    <a:solidFill>
                      <a:schemeClr val="bg1"/>
                    </a:solidFill>
                  </a:tcPr>
                </a:tc>
                <a:tc>
                  <a:txBody>
                    <a:bodyPr/>
                    <a:lstStyle/>
                    <a:p>
                      <a:pPr algn="r" rtl="0" fontAlgn="b"/>
                      <a:r>
                        <a:rPr lang="en-US" sz="2000" b="0" i="0" u="none" strike="noStrike" dirty="0" smtClean="0">
                          <a:solidFill>
                            <a:srgbClr val="000000"/>
                          </a:solidFill>
                          <a:latin typeface="Arial Narrow"/>
                        </a:rPr>
                        <a:t>250</a:t>
                      </a:r>
                      <a:endParaRPr lang="en-US" sz="2000" b="0" i="0" u="none" strike="noStrike" dirty="0">
                        <a:solidFill>
                          <a:srgbClr val="000000"/>
                        </a:solidFill>
                        <a:latin typeface="Arial Narrow"/>
                      </a:endParaRPr>
                    </a:p>
                  </a:txBody>
                  <a:tcPr marL="9525" marR="85725" marT="9525" marB="0" anchor="b">
                    <a:solidFill>
                      <a:schemeClr val="bg1"/>
                    </a:solidFill>
                  </a:tcPr>
                </a:tc>
                <a:extLst>
                  <a:ext uri="{0D108BD9-81ED-4DB2-BD59-A6C34878D82A}">
                    <a16:rowId xmlns:a16="http://schemas.microsoft.com/office/drawing/2014/main" xmlns="" val="10001"/>
                  </a:ext>
                </a:extLst>
              </a:tr>
              <a:tr h="748804">
                <a:tc>
                  <a:txBody>
                    <a:bodyPr/>
                    <a:lstStyle/>
                    <a:p>
                      <a:pPr algn="l" rtl="0" fontAlgn="b"/>
                      <a:r>
                        <a:rPr lang="en-US" sz="2000" b="0" i="0" u="none" strike="noStrike" dirty="0">
                          <a:solidFill>
                            <a:srgbClr val="000000"/>
                          </a:solidFill>
                          <a:latin typeface="Arial Narrow"/>
                        </a:rPr>
                        <a:t>Number of New Hires/Per Year</a:t>
                      </a:r>
                      <a:r>
                        <a:rPr lang="en-US" sz="2000" b="0" i="0" u="none" strike="noStrike" dirty="0">
                          <a:solidFill>
                            <a:srgbClr val="000000"/>
                          </a:solidFill>
                          <a:latin typeface="Times New Roman"/>
                        </a:rPr>
                        <a:t> </a:t>
                      </a:r>
                      <a:endParaRPr lang="en-US" sz="2000" b="0" i="0" u="none" strike="noStrike" dirty="0">
                        <a:solidFill>
                          <a:srgbClr val="000000"/>
                        </a:solidFill>
                        <a:latin typeface="Arial Narrow"/>
                      </a:endParaRPr>
                    </a:p>
                  </a:txBody>
                  <a:tcPr marL="9525" marR="9525" marT="9525" marB="0" anchor="b">
                    <a:solidFill>
                      <a:schemeClr val="bg1"/>
                    </a:solidFill>
                  </a:tcPr>
                </a:tc>
                <a:tc>
                  <a:txBody>
                    <a:bodyPr/>
                    <a:lstStyle/>
                    <a:p>
                      <a:pPr algn="r" rtl="0" fontAlgn="b"/>
                      <a:r>
                        <a:rPr lang="en-US" sz="2000" b="0" i="0" u="none" strike="noStrike" dirty="0" smtClean="0">
                          <a:solidFill>
                            <a:srgbClr val="000000"/>
                          </a:solidFill>
                          <a:latin typeface="Arial Narrow"/>
                        </a:rPr>
                        <a:t>100</a:t>
                      </a:r>
                      <a:endParaRPr lang="en-US" sz="2000" b="0" i="0" u="none" strike="noStrike" dirty="0">
                        <a:solidFill>
                          <a:srgbClr val="000000"/>
                        </a:solidFill>
                        <a:latin typeface="Arial Narrow"/>
                      </a:endParaRPr>
                    </a:p>
                  </a:txBody>
                  <a:tcPr marL="9525" marR="85725" marT="9525" marB="0" anchor="b">
                    <a:solidFill>
                      <a:schemeClr val="bg1"/>
                    </a:solidFill>
                  </a:tcPr>
                </a:tc>
                <a:extLst>
                  <a:ext uri="{0D108BD9-81ED-4DB2-BD59-A6C34878D82A}">
                    <a16:rowId xmlns:a16="http://schemas.microsoft.com/office/drawing/2014/main" xmlns="" val="10002"/>
                  </a:ext>
                </a:extLst>
              </a:tr>
              <a:tr h="448513">
                <a:tc>
                  <a:txBody>
                    <a:bodyPr/>
                    <a:lstStyle/>
                    <a:p>
                      <a:pPr algn="l" rtl="0" fontAlgn="b"/>
                      <a:r>
                        <a:rPr lang="en-US" sz="2000" b="0" i="0" u="none" strike="noStrike" dirty="0">
                          <a:solidFill>
                            <a:srgbClr val="000000"/>
                          </a:solidFill>
                          <a:latin typeface="Arial Narrow"/>
                        </a:rPr>
                        <a:t>Qualifying Ratio</a:t>
                      </a:r>
                      <a:r>
                        <a:rPr lang="en-US" sz="2000" b="0" i="0" u="none" strike="noStrike" dirty="0">
                          <a:solidFill>
                            <a:srgbClr val="000000"/>
                          </a:solidFill>
                          <a:latin typeface="Times New Roman"/>
                        </a:rPr>
                        <a:t> </a:t>
                      </a:r>
                      <a:endParaRPr lang="en-US" sz="2000" b="0" i="0" u="none" strike="noStrike" dirty="0">
                        <a:solidFill>
                          <a:srgbClr val="000000"/>
                        </a:solidFill>
                        <a:latin typeface="Arial Narrow"/>
                      </a:endParaRPr>
                    </a:p>
                  </a:txBody>
                  <a:tcPr marL="9525" marR="9525" marT="9525" marB="0" anchor="b">
                    <a:solidFill>
                      <a:schemeClr val="bg1"/>
                    </a:solidFill>
                  </a:tcPr>
                </a:tc>
                <a:tc>
                  <a:txBody>
                    <a:bodyPr/>
                    <a:lstStyle/>
                    <a:p>
                      <a:pPr algn="r" rtl="0" fontAlgn="b"/>
                      <a:r>
                        <a:rPr lang="en-US" sz="2000" b="0" i="0" u="none" strike="noStrike" dirty="0">
                          <a:solidFill>
                            <a:srgbClr val="000000"/>
                          </a:solidFill>
                          <a:latin typeface="Arial Narrow"/>
                        </a:rPr>
                        <a:t>15%</a:t>
                      </a:r>
                    </a:p>
                  </a:txBody>
                  <a:tcPr marL="9525" marR="85725" marT="9525" marB="0" anchor="b">
                    <a:solidFill>
                      <a:schemeClr val="bg1"/>
                    </a:solidFill>
                  </a:tcPr>
                </a:tc>
                <a:extLst>
                  <a:ext uri="{0D108BD9-81ED-4DB2-BD59-A6C34878D82A}">
                    <a16:rowId xmlns:a16="http://schemas.microsoft.com/office/drawing/2014/main" xmlns="" val="10003"/>
                  </a:ext>
                </a:extLst>
              </a:tr>
              <a:tr h="448513">
                <a:tc>
                  <a:txBody>
                    <a:bodyPr/>
                    <a:lstStyle/>
                    <a:p>
                      <a:pPr algn="l" rtl="0" fontAlgn="b"/>
                      <a:r>
                        <a:rPr lang="en-US" sz="2000" b="0" i="0" u="none" strike="noStrike" dirty="0">
                          <a:solidFill>
                            <a:srgbClr val="000000"/>
                          </a:solidFill>
                          <a:latin typeface="Arial Narrow"/>
                        </a:rPr>
                        <a:t>Qualifying New Hires</a:t>
                      </a:r>
                      <a:r>
                        <a:rPr lang="en-US" sz="2000" b="0" i="0" u="none" strike="noStrike" dirty="0">
                          <a:solidFill>
                            <a:srgbClr val="000000"/>
                          </a:solidFill>
                          <a:latin typeface="Times New Roman"/>
                        </a:rPr>
                        <a:t> </a:t>
                      </a:r>
                      <a:endParaRPr lang="en-US" sz="2000" b="0" i="0" u="none" strike="noStrike" dirty="0">
                        <a:solidFill>
                          <a:srgbClr val="000000"/>
                        </a:solidFill>
                        <a:latin typeface="Arial Narrow"/>
                      </a:endParaRPr>
                    </a:p>
                  </a:txBody>
                  <a:tcPr marL="9525" marR="9525" marT="9525" marB="0" anchor="b">
                    <a:solidFill>
                      <a:schemeClr val="bg1"/>
                    </a:solidFill>
                  </a:tcPr>
                </a:tc>
                <a:tc>
                  <a:txBody>
                    <a:bodyPr/>
                    <a:lstStyle/>
                    <a:p>
                      <a:pPr algn="r" rtl="0" fontAlgn="b"/>
                      <a:r>
                        <a:rPr lang="en-US" sz="2000" b="0" i="0" u="none" strike="noStrike" dirty="0" smtClean="0">
                          <a:solidFill>
                            <a:srgbClr val="000000"/>
                          </a:solidFill>
                          <a:latin typeface="Arial Narrow"/>
                        </a:rPr>
                        <a:t>15</a:t>
                      </a:r>
                      <a:endParaRPr lang="en-US" sz="2000" b="0" i="0" u="none" strike="noStrike" dirty="0">
                        <a:solidFill>
                          <a:srgbClr val="000000"/>
                        </a:solidFill>
                        <a:latin typeface="Arial Narrow"/>
                      </a:endParaRPr>
                    </a:p>
                  </a:txBody>
                  <a:tcPr marL="9525" marR="85725" marT="9525" marB="0" anchor="b">
                    <a:solidFill>
                      <a:schemeClr val="bg1"/>
                    </a:solidFill>
                  </a:tcPr>
                </a:tc>
                <a:extLst>
                  <a:ext uri="{0D108BD9-81ED-4DB2-BD59-A6C34878D82A}">
                    <a16:rowId xmlns:a16="http://schemas.microsoft.com/office/drawing/2014/main" xmlns="" val="10004"/>
                  </a:ext>
                </a:extLst>
              </a:tr>
              <a:tr h="448513">
                <a:tc>
                  <a:txBody>
                    <a:bodyPr/>
                    <a:lstStyle/>
                    <a:p>
                      <a:pPr algn="l" rtl="0" fontAlgn="b"/>
                      <a:r>
                        <a:rPr lang="en-US" sz="2000" b="0" i="0" u="none" strike="noStrike" dirty="0">
                          <a:solidFill>
                            <a:srgbClr val="000000"/>
                          </a:solidFill>
                          <a:latin typeface="Arial Narrow"/>
                        </a:rPr>
                        <a:t>Average Tax Credit</a:t>
                      </a:r>
                      <a:r>
                        <a:rPr lang="en-US" sz="2000" b="0" i="0" u="none" strike="noStrike" dirty="0">
                          <a:solidFill>
                            <a:srgbClr val="000000"/>
                          </a:solidFill>
                          <a:latin typeface="Times New Roman"/>
                        </a:rPr>
                        <a:t> </a:t>
                      </a:r>
                      <a:endParaRPr lang="en-US" sz="2000" b="0" i="0" u="none" strike="noStrike" dirty="0">
                        <a:solidFill>
                          <a:srgbClr val="000000"/>
                        </a:solidFill>
                        <a:latin typeface="Arial Narrow"/>
                      </a:endParaRPr>
                    </a:p>
                  </a:txBody>
                  <a:tcPr marL="9525" marR="9525" marT="9525" marB="0" anchor="b">
                    <a:solidFill>
                      <a:schemeClr val="bg1"/>
                    </a:solidFill>
                  </a:tcPr>
                </a:tc>
                <a:tc>
                  <a:txBody>
                    <a:bodyPr/>
                    <a:lstStyle/>
                    <a:p>
                      <a:pPr algn="r" rtl="0" fontAlgn="b"/>
                      <a:r>
                        <a:rPr lang="en-US" sz="2000" b="0" i="0" u="none" strike="noStrike" dirty="0">
                          <a:solidFill>
                            <a:srgbClr val="000000"/>
                          </a:solidFill>
                          <a:latin typeface="Arial Narrow"/>
                        </a:rPr>
                        <a:t>2,400.00</a:t>
                      </a:r>
                    </a:p>
                  </a:txBody>
                  <a:tcPr marL="9525" marR="85725" marT="9525" marB="0" anchor="b">
                    <a:solidFill>
                      <a:schemeClr val="bg1"/>
                    </a:solidFill>
                  </a:tcPr>
                </a:tc>
                <a:extLst>
                  <a:ext uri="{0D108BD9-81ED-4DB2-BD59-A6C34878D82A}">
                    <a16:rowId xmlns:a16="http://schemas.microsoft.com/office/drawing/2014/main" xmlns="" val="10005"/>
                  </a:ext>
                </a:extLst>
              </a:tr>
              <a:tr h="448513">
                <a:tc>
                  <a:txBody>
                    <a:bodyPr/>
                    <a:lstStyle/>
                    <a:p>
                      <a:pPr algn="l" rtl="0" fontAlgn="b"/>
                      <a:r>
                        <a:rPr lang="en-US" sz="2000" b="0" i="0" u="none" strike="noStrike" dirty="0">
                          <a:solidFill>
                            <a:srgbClr val="000000"/>
                          </a:solidFill>
                          <a:latin typeface="Arial Narrow"/>
                        </a:rPr>
                        <a:t>Employers Savings</a:t>
                      </a:r>
                      <a:r>
                        <a:rPr lang="en-US" sz="2000" b="0" i="0" u="none" strike="noStrike" dirty="0">
                          <a:solidFill>
                            <a:srgbClr val="000000"/>
                          </a:solidFill>
                          <a:latin typeface="Times New Roman"/>
                        </a:rPr>
                        <a:t> </a:t>
                      </a:r>
                      <a:endParaRPr lang="en-US" sz="2000" b="0" i="0" u="none" strike="noStrike" dirty="0">
                        <a:solidFill>
                          <a:srgbClr val="000000"/>
                        </a:solidFill>
                        <a:latin typeface="Arial Narrow"/>
                      </a:endParaRPr>
                    </a:p>
                  </a:txBody>
                  <a:tcPr marL="9525" marR="9525" marT="9525" marB="0" anchor="b">
                    <a:solidFill>
                      <a:schemeClr val="bg1"/>
                    </a:solidFill>
                  </a:tcPr>
                </a:tc>
                <a:tc>
                  <a:txBody>
                    <a:bodyPr/>
                    <a:lstStyle/>
                    <a:p>
                      <a:pPr algn="r" rtl="0" fontAlgn="b"/>
                      <a:r>
                        <a:rPr lang="en-US" sz="2000" b="1" i="0" u="none" strike="noStrike" dirty="0">
                          <a:solidFill>
                            <a:srgbClr val="000000"/>
                          </a:solidFill>
                          <a:latin typeface="Arial Narrow"/>
                        </a:rPr>
                        <a:t>$</a:t>
                      </a:r>
                      <a:r>
                        <a:rPr lang="en-US" sz="2000" b="1" i="0" u="none" strike="noStrike" dirty="0" smtClean="0">
                          <a:solidFill>
                            <a:srgbClr val="000000"/>
                          </a:solidFill>
                          <a:latin typeface="Arial Narrow"/>
                        </a:rPr>
                        <a:t>36,000.00</a:t>
                      </a:r>
                      <a:endParaRPr lang="en-US" sz="2000" b="1" i="0" u="none" strike="noStrike" dirty="0">
                        <a:solidFill>
                          <a:srgbClr val="000000"/>
                        </a:solidFill>
                        <a:latin typeface="Arial Narrow"/>
                      </a:endParaRPr>
                    </a:p>
                  </a:txBody>
                  <a:tcPr marL="9525" marR="85725" marT="9525" marB="0" anchor="b">
                    <a:solidFill>
                      <a:schemeClr val="bg1"/>
                    </a:solidFill>
                  </a:tcPr>
                </a:tc>
                <a:extLst>
                  <a:ext uri="{0D108BD9-81ED-4DB2-BD59-A6C34878D82A}">
                    <a16:rowId xmlns:a16="http://schemas.microsoft.com/office/drawing/2014/main" xmlns="" val="10006"/>
                  </a:ext>
                </a:extLst>
              </a:tr>
            </a:tbl>
          </a:graphicData>
        </a:graphic>
      </p:graphicFrame>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0576" y="365127"/>
            <a:ext cx="6824773" cy="779730"/>
          </a:xfrm>
        </p:spPr>
        <p:txBody>
          <a:bodyPr/>
          <a:lstStyle/>
          <a:p>
            <a:pPr algn="l"/>
            <a:r>
              <a:rPr lang="en-US" dirty="0">
                <a:solidFill>
                  <a:schemeClr val="bg1"/>
                </a:solidFill>
              </a:rPr>
              <a:t>Questions?</a:t>
            </a:r>
          </a:p>
        </p:txBody>
      </p:sp>
      <p:sp>
        <p:nvSpPr>
          <p:cNvPr id="3" name="Content Placeholder 2"/>
          <p:cNvSpPr>
            <a:spLocks noGrp="1"/>
          </p:cNvSpPr>
          <p:nvPr>
            <p:ph idx="1"/>
          </p:nvPr>
        </p:nvSpPr>
        <p:spPr>
          <a:xfrm>
            <a:off x="542925" y="1363133"/>
            <a:ext cx="7972425" cy="4447117"/>
          </a:xfrm>
        </p:spPr>
        <p:txBody>
          <a:bodyPr>
            <a:normAutofit fontScale="85000" lnSpcReduction="20000"/>
          </a:bodyPr>
          <a:lstStyle/>
          <a:p>
            <a:pPr lvl="1">
              <a:buNone/>
            </a:pPr>
            <a:endParaRPr lang="en-US" dirty="0"/>
          </a:p>
          <a:p>
            <a:pPr lvl="1">
              <a:buNone/>
            </a:pPr>
            <a:r>
              <a:rPr lang="en-US" sz="3400" b="1" dirty="0">
                <a:solidFill>
                  <a:srgbClr val="324CCC"/>
                </a:solidFill>
              </a:rPr>
              <a:t>How to get started:</a:t>
            </a:r>
          </a:p>
          <a:p>
            <a:pPr lvl="1">
              <a:buClr>
                <a:srgbClr val="68A222"/>
              </a:buClr>
              <a:buFont typeface="Wingdings" panose="05000000000000000000" pitchFamily="2" charset="2"/>
              <a:buChar char="ü"/>
            </a:pPr>
            <a:r>
              <a:rPr lang="en-US" sz="3400" dirty="0"/>
              <a:t>Signed Client Agreement &amp; POA (s)</a:t>
            </a:r>
          </a:p>
          <a:p>
            <a:pPr lvl="1">
              <a:buClr>
                <a:srgbClr val="68A222"/>
              </a:buClr>
              <a:buFont typeface="Wingdings" panose="05000000000000000000" pitchFamily="2" charset="2"/>
              <a:buChar char="ü"/>
            </a:pPr>
            <a:r>
              <a:rPr lang="en-US" sz="3400" dirty="0"/>
              <a:t>Legal Name, Address &amp; EIN</a:t>
            </a:r>
          </a:p>
          <a:p>
            <a:pPr lvl="1">
              <a:buClr>
                <a:srgbClr val="68A222"/>
              </a:buClr>
              <a:buFont typeface="Wingdings" panose="05000000000000000000" pitchFamily="2" charset="2"/>
              <a:buChar char="ü"/>
            </a:pPr>
            <a:r>
              <a:rPr lang="en-US" sz="3400" dirty="0"/>
              <a:t>List of addresses for each location</a:t>
            </a:r>
          </a:p>
          <a:p>
            <a:pPr lvl="1">
              <a:buClr>
                <a:srgbClr val="68A222"/>
              </a:buClr>
              <a:buFont typeface="Wingdings" panose="05000000000000000000" pitchFamily="2" charset="2"/>
              <a:buChar char="ü"/>
            </a:pPr>
            <a:r>
              <a:rPr lang="en-US" sz="3400" dirty="0"/>
              <a:t>Main contact(s) name and email/phone</a:t>
            </a:r>
          </a:p>
          <a:p>
            <a:pPr lvl="1">
              <a:buClr>
                <a:srgbClr val="68A222"/>
              </a:buClr>
              <a:buFont typeface="Wingdings" panose="05000000000000000000" pitchFamily="2" charset="2"/>
              <a:buChar char="ü"/>
            </a:pPr>
            <a:r>
              <a:rPr lang="en-US" sz="3400" dirty="0"/>
              <a:t>Schedule Kick Off Meeting</a:t>
            </a:r>
          </a:p>
          <a:p>
            <a:pPr lvl="1">
              <a:buNone/>
            </a:pPr>
            <a:r>
              <a:rPr lang="en-US" sz="4200" b="1" dirty="0"/>
              <a:t>		</a:t>
            </a:r>
            <a:r>
              <a:rPr lang="en-US" sz="3600" b="1" dirty="0"/>
              <a:t>	Brian Kelly</a:t>
            </a:r>
          </a:p>
          <a:p>
            <a:pPr lvl="1">
              <a:buNone/>
            </a:pPr>
            <a:r>
              <a:rPr lang="en-US" sz="3600" b="1" dirty="0"/>
              <a:t> 		</a:t>
            </a:r>
            <a:r>
              <a:rPr lang="en-US" sz="3600" b="1" u="sng" dirty="0">
                <a:solidFill>
                  <a:srgbClr val="0070C0"/>
                </a:solidFill>
              </a:rPr>
              <a:t>bkelly@cmswotc.com</a:t>
            </a:r>
          </a:p>
          <a:p>
            <a:pPr marL="0" indent="0">
              <a:buNone/>
            </a:pPr>
            <a:r>
              <a:rPr lang="en-US" sz="3600" dirty="0"/>
              <a:t>			860-269-0958</a:t>
            </a:r>
          </a:p>
        </p:txBody>
      </p:sp>
    </p:spTree>
    <p:extLst>
      <p:ext uri="{BB962C8B-B14F-4D97-AF65-F5344CB8AC3E}">
        <p14:creationId xmlns:p14="http://schemas.microsoft.com/office/powerpoint/2010/main" val="8419758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1208" y="365127"/>
            <a:ext cx="6814141" cy="779730"/>
          </a:xfrm>
        </p:spPr>
        <p:txBody>
          <a:bodyPr/>
          <a:lstStyle/>
          <a:p>
            <a:r>
              <a:rPr lang="en-US" dirty="0"/>
              <a:t>WOTC Objectives</a:t>
            </a:r>
          </a:p>
        </p:txBody>
      </p:sp>
      <p:sp>
        <p:nvSpPr>
          <p:cNvPr id="3" name="Content Placeholder 2"/>
          <p:cNvSpPr>
            <a:spLocks noGrp="1"/>
          </p:cNvSpPr>
          <p:nvPr>
            <p:ph idx="1"/>
          </p:nvPr>
        </p:nvSpPr>
        <p:spPr>
          <a:xfrm>
            <a:off x="71020" y="1266404"/>
            <a:ext cx="9072979" cy="5591595"/>
          </a:xfrm>
        </p:spPr>
        <p:txBody>
          <a:bodyPr>
            <a:noAutofit/>
          </a:bodyPr>
          <a:lstStyle/>
          <a:p>
            <a:pPr>
              <a:buFont typeface="Wingdings" pitchFamily="2" charset="2"/>
              <a:buChar char="§"/>
            </a:pPr>
            <a:r>
              <a:rPr lang="en-US" dirty="0"/>
              <a:t>The program is intended to entice businesses to hiring members of hard-to-employ target groups--predominantly the economically disadvantaged--in exchange for Federal tax credits.</a:t>
            </a:r>
          </a:p>
          <a:p>
            <a:pPr>
              <a:buFont typeface="Wingdings" pitchFamily="2" charset="2"/>
              <a:buChar char="§"/>
            </a:pPr>
            <a:r>
              <a:rPr lang="en-US" dirty="0" smtClean="0"/>
              <a:t>With the objective of individuals </a:t>
            </a:r>
            <a:r>
              <a:rPr lang="en-US" dirty="0"/>
              <a:t>to: </a:t>
            </a:r>
          </a:p>
          <a:p>
            <a:pPr lvl="1">
              <a:buFont typeface="Wingdings" panose="05000000000000000000" pitchFamily="2" charset="2"/>
              <a:buChar char="§"/>
            </a:pPr>
            <a:r>
              <a:rPr lang="en-US" sz="2800" dirty="0"/>
              <a:t>Become employed</a:t>
            </a:r>
          </a:p>
          <a:p>
            <a:pPr lvl="1">
              <a:buFont typeface="Wingdings" panose="05000000000000000000" pitchFamily="2" charset="2"/>
              <a:buChar char="§"/>
            </a:pPr>
            <a:r>
              <a:rPr lang="en-US" sz="2800" dirty="0"/>
              <a:t>Earn a steady income </a:t>
            </a:r>
          </a:p>
          <a:p>
            <a:pPr lvl="1">
              <a:buFont typeface="Wingdings" panose="05000000000000000000" pitchFamily="2" charset="2"/>
              <a:buChar char="§"/>
            </a:pPr>
            <a:r>
              <a:rPr lang="en-US" sz="2800" dirty="0"/>
              <a:t>Become contributing </a:t>
            </a:r>
            <a:r>
              <a:rPr lang="en-US" sz="2800" dirty="0" smtClean="0"/>
              <a:t>taxpayers</a:t>
            </a:r>
          </a:p>
          <a:p>
            <a:endParaRPr lang="en-US" sz="3600" dirty="0"/>
          </a:p>
        </p:txBody>
      </p:sp>
    </p:spTree>
    <p:extLst>
      <p:ext uri="{BB962C8B-B14F-4D97-AF65-F5344CB8AC3E}">
        <p14:creationId xmlns:p14="http://schemas.microsoft.com/office/powerpoint/2010/main" val="2123139749"/>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D513F4-D78A-4D87-9052-D5EB4E3A43C6}"/>
              </a:ext>
            </a:extLst>
          </p:cNvPr>
          <p:cNvSpPr>
            <a:spLocks noGrp="1"/>
          </p:cNvSpPr>
          <p:nvPr>
            <p:ph type="title"/>
          </p:nvPr>
        </p:nvSpPr>
        <p:spPr/>
        <p:txBody>
          <a:bodyPr/>
          <a:lstStyle/>
          <a:p>
            <a:r>
              <a:rPr lang="en-US" dirty="0"/>
              <a:t>          History of Employment Tax Credits</a:t>
            </a:r>
          </a:p>
        </p:txBody>
      </p:sp>
      <p:sp>
        <p:nvSpPr>
          <p:cNvPr id="3" name="Content Placeholder 2">
            <a:extLst>
              <a:ext uri="{FF2B5EF4-FFF2-40B4-BE49-F238E27FC236}">
                <a16:creationId xmlns:a16="http://schemas.microsoft.com/office/drawing/2014/main" xmlns="" id="{192F39EC-D2F8-42B0-A5E2-4DB83A61325E}"/>
              </a:ext>
            </a:extLst>
          </p:cNvPr>
          <p:cNvSpPr>
            <a:spLocks noGrp="1"/>
          </p:cNvSpPr>
          <p:nvPr>
            <p:ph idx="1"/>
          </p:nvPr>
        </p:nvSpPr>
        <p:spPr>
          <a:xfrm>
            <a:off x="0" y="1362172"/>
            <a:ext cx="9144000" cy="5367102"/>
          </a:xfrm>
        </p:spPr>
        <p:txBody>
          <a:bodyPr>
            <a:normAutofit/>
          </a:bodyPr>
          <a:lstStyle/>
          <a:p>
            <a:r>
              <a:rPr lang="en-US" sz="2400" dirty="0"/>
              <a:t>1978 </a:t>
            </a:r>
            <a:r>
              <a:rPr lang="en-US" sz="2400" dirty="0" smtClean="0"/>
              <a:t>- Targeted </a:t>
            </a:r>
            <a:r>
              <a:rPr lang="en-US" sz="2400" dirty="0"/>
              <a:t>Jobs Tax Credit (TJTC</a:t>
            </a:r>
            <a:r>
              <a:rPr lang="en-US" sz="2400" dirty="0" smtClean="0"/>
              <a:t>), Economical Disadvantage</a:t>
            </a:r>
            <a:endParaRPr lang="en-US" sz="2400" dirty="0"/>
          </a:p>
          <a:p>
            <a:r>
              <a:rPr lang="en-US" sz="2400" dirty="0"/>
              <a:t>1981 </a:t>
            </a:r>
            <a:r>
              <a:rPr lang="en-US" sz="2400" dirty="0" smtClean="0"/>
              <a:t>– </a:t>
            </a:r>
            <a:r>
              <a:rPr lang="en-US" sz="2400" dirty="0"/>
              <a:t>Reagan administration </a:t>
            </a:r>
            <a:r>
              <a:rPr lang="en-US" sz="2400" dirty="0" smtClean="0"/>
              <a:t>- The Economic Recovery Act </a:t>
            </a:r>
            <a:endParaRPr lang="en-US" sz="2400" dirty="0"/>
          </a:p>
          <a:p>
            <a:r>
              <a:rPr lang="en-US" sz="2400" dirty="0"/>
              <a:t>1983 – Reagan administration </a:t>
            </a:r>
            <a:r>
              <a:rPr lang="en-US" sz="2400" dirty="0" smtClean="0"/>
              <a:t>expanded program “The </a:t>
            </a:r>
            <a:r>
              <a:rPr lang="en-US" sz="2400" dirty="0"/>
              <a:t>Employment Act of 1983</a:t>
            </a:r>
            <a:r>
              <a:rPr lang="en-US" sz="2400" dirty="0" smtClean="0"/>
              <a:t>”. </a:t>
            </a:r>
            <a:r>
              <a:rPr lang="en-US" sz="2400" dirty="0"/>
              <a:t>It provides appropriate incentives for employers to hire the long-term unemployed. </a:t>
            </a:r>
            <a:endParaRPr lang="en-US" sz="2400" dirty="0" smtClean="0"/>
          </a:p>
          <a:p>
            <a:r>
              <a:rPr lang="en-US" sz="2400" dirty="0" smtClean="0"/>
              <a:t>1994 </a:t>
            </a:r>
            <a:r>
              <a:rPr lang="en-US" sz="2400" dirty="0"/>
              <a:t>- The Joint Committee on Taxation estimates that </a:t>
            </a:r>
            <a:r>
              <a:rPr lang="en-US" sz="2400" dirty="0" smtClean="0"/>
              <a:t>the TJTC </a:t>
            </a:r>
            <a:r>
              <a:rPr lang="en-US" sz="2400" dirty="0"/>
              <a:t>program will cost taxpayers nearly $300 million. </a:t>
            </a:r>
            <a:endParaRPr lang="en-US" sz="2400" dirty="0" smtClean="0"/>
          </a:p>
          <a:p>
            <a:r>
              <a:rPr lang="en-US" sz="2400" dirty="0" smtClean="0"/>
              <a:t>2005 - Congress passed </a:t>
            </a:r>
            <a:r>
              <a:rPr lang="en-US" sz="2400" dirty="0"/>
              <a:t>and the President signed the </a:t>
            </a:r>
            <a:r>
              <a:rPr lang="en-US" sz="2400" dirty="0" smtClean="0"/>
              <a:t>Katrina  Emergency Tax Relief Act for EE’s displaced from the hurricane.</a:t>
            </a:r>
            <a:endParaRPr lang="en-US" sz="2400" dirty="0"/>
          </a:p>
        </p:txBody>
      </p:sp>
    </p:spTree>
    <p:extLst>
      <p:ext uri="{BB962C8B-B14F-4D97-AF65-F5344CB8AC3E}">
        <p14:creationId xmlns:p14="http://schemas.microsoft.com/office/powerpoint/2010/main" val="2224720044"/>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9944" y="365127"/>
            <a:ext cx="6835406" cy="779730"/>
          </a:xfrm>
        </p:spPr>
        <p:txBody>
          <a:bodyPr/>
          <a:lstStyle/>
          <a:p>
            <a:r>
              <a:rPr lang="en-US" dirty="0"/>
              <a:t>Current Legislation</a:t>
            </a:r>
          </a:p>
        </p:txBody>
      </p:sp>
      <p:sp>
        <p:nvSpPr>
          <p:cNvPr id="5" name="Content Placeholder 4"/>
          <p:cNvSpPr>
            <a:spLocks noGrp="1"/>
          </p:cNvSpPr>
          <p:nvPr>
            <p:ph idx="1"/>
          </p:nvPr>
        </p:nvSpPr>
        <p:spPr/>
        <p:txBody>
          <a:bodyPr>
            <a:normAutofit fontScale="92500"/>
          </a:bodyPr>
          <a:lstStyle/>
          <a:p>
            <a:pPr marL="0" indent="0">
              <a:buNone/>
            </a:pPr>
            <a:r>
              <a:rPr lang="en-US" sz="2000" b="1" dirty="0">
                <a:solidFill>
                  <a:srgbClr val="324CCC"/>
                </a:solidFill>
              </a:rPr>
              <a:t>New Legislation</a:t>
            </a:r>
            <a:r>
              <a:rPr lang="en-US" sz="2000" dirty="0">
                <a:solidFill>
                  <a:srgbClr val="324CCC"/>
                </a:solidFill>
              </a:rPr>
              <a:t>:</a:t>
            </a:r>
          </a:p>
          <a:p>
            <a:pPr>
              <a:buFont typeface="Wingdings" pitchFamily="2" charset="2"/>
              <a:buChar char="§"/>
            </a:pPr>
            <a:r>
              <a:rPr lang="en-US" sz="2000" dirty="0"/>
              <a:t>President Obama signed the Omnibus Spending Bill H.R. 2029 and the </a:t>
            </a:r>
            <a:r>
              <a:rPr lang="en-US" sz="2000" b="1" dirty="0">
                <a:solidFill>
                  <a:srgbClr val="324CCC"/>
                </a:solidFill>
              </a:rPr>
              <a:t>PATH Act </a:t>
            </a:r>
            <a:r>
              <a:rPr lang="en-US" sz="2000" dirty="0"/>
              <a:t>(Protecting Americans from Tax Hikes Act of 2015) into law on December 18, 2015, extending the Work Opportunity Tax Credit (WOTC) Program for another five years.  Businesses will now be able to take advantage of WOTC through 12/31/19.  </a:t>
            </a:r>
          </a:p>
          <a:p>
            <a:pPr>
              <a:buFont typeface="Wingdings" pitchFamily="2" charset="2"/>
              <a:buChar char="§"/>
            </a:pPr>
            <a:r>
              <a:rPr lang="en-US" sz="2000" dirty="0"/>
              <a:t>The Work Opportunity Tax Credit (WOTC) is a federal income tax benefit administered by the U.S. Department of Labor (DOL) for employers who hire individuals from specified target populations. </a:t>
            </a:r>
          </a:p>
          <a:p>
            <a:pPr>
              <a:buFont typeface="Wingdings" pitchFamily="2" charset="2"/>
              <a:buChar char="§"/>
            </a:pPr>
            <a:r>
              <a:rPr lang="en-US" sz="2000" dirty="0"/>
              <a:t>Annually employers claim about $2 billion in tax credits each year under the WOTC program. There is no limit on the number of individuals an employer can hire to qualify to claim the tax credit.</a:t>
            </a:r>
          </a:p>
          <a:p>
            <a:pPr>
              <a:buFont typeface="Wingdings" pitchFamily="2" charset="2"/>
              <a:buChar char="§"/>
            </a:pPr>
            <a:r>
              <a:rPr lang="en-US" sz="2000" b="1" i="1" dirty="0">
                <a:solidFill>
                  <a:srgbClr val="324CCC"/>
                </a:solidFill>
              </a:rPr>
              <a:t>Eligible employees must be certified and claims filed within “28 days” of hiring date.</a:t>
            </a:r>
          </a:p>
          <a:p>
            <a:pPr marL="0" indent="0">
              <a:buNone/>
            </a:pPr>
            <a:endParaRPr lang="en-US" sz="2000" b="1" i="1" dirty="0">
              <a:solidFill>
                <a:srgbClr val="324CCC"/>
              </a:solidFill>
            </a:endParaRPr>
          </a:p>
          <a:p>
            <a:pPr>
              <a:buFont typeface="Wingdings" pitchFamily="2" charset="2"/>
              <a:buChar char="§"/>
            </a:pPr>
            <a:endParaRPr lang="en-US" sz="2000" b="1" i="1" dirty="0">
              <a:solidFill>
                <a:srgbClr val="324CCC"/>
              </a:solidFill>
            </a:endParaRPr>
          </a:p>
          <a:p>
            <a:endParaRPr lang="en-US" sz="2000" b="1" i="1" dirty="0"/>
          </a:p>
          <a:p>
            <a:pPr>
              <a:buNone/>
            </a:pPr>
            <a:endParaRPr lang="en-US" sz="2400" dirty="0"/>
          </a:p>
          <a:p>
            <a:endParaRPr lang="en-US" dirty="0"/>
          </a:p>
          <a:p>
            <a:endParaRPr lang="en-US" dirty="0"/>
          </a:p>
          <a:p>
            <a:pPr lvl="1"/>
            <a:endParaRPr lang="en-US" dirty="0"/>
          </a:p>
          <a:p>
            <a:pPr lvl="2"/>
            <a:endParaRPr lang="en-US" dirty="0"/>
          </a:p>
        </p:txBody>
      </p:sp>
    </p:spTree>
    <p:extLst>
      <p:ext uri="{BB962C8B-B14F-4D97-AF65-F5344CB8AC3E}">
        <p14:creationId xmlns:p14="http://schemas.microsoft.com/office/powerpoint/2010/main" val="425636547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6CE439-063A-4E3F-A642-FE9D76E121FB}"/>
              </a:ext>
            </a:extLst>
          </p:cNvPr>
          <p:cNvSpPr>
            <a:spLocks noGrp="1"/>
          </p:cNvSpPr>
          <p:nvPr>
            <p:ph type="title"/>
          </p:nvPr>
        </p:nvSpPr>
        <p:spPr/>
        <p:txBody>
          <a:bodyPr/>
          <a:lstStyle/>
          <a:p>
            <a:r>
              <a:rPr lang="en-US" dirty="0"/>
              <a:t>         Unique </a:t>
            </a:r>
            <a:r>
              <a:rPr lang="en-US" dirty="0" smtClean="0"/>
              <a:t>Characteristics of </a:t>
            </a:r>
            <a:r>
              <a:rPr lang="en-US" dirty="0"/>
              <a:t>WOTC</a:t>
            </a:r>
          </a:p>
        </p:txBody>
      </p:sp>
      <p:sp>
        <p:nvSpPr>
          <p:cNvPr id="3" name="Content Placeholder 2">
            <a:extLst>
              <a:ext uri="{FF2B5EF4-FFF2-40B4-BE49-F238E27FC236}">
                <a16:creationId xmlns:a16="http://schemas.microsoft.com/office/drawing/2014/main" xmlns="" id="{67C2C468-CA1E-4FEE-B767-AF01830FC985}"/>
              </a:ext>
            </a:extLst>
          </p:cNvPr>
          <p:cNvSpPr>
            <a:spLocks noGrp="1"/>
          </p:cNvSpPr>
          <p:nvPr>
            <p:ph idx="1"/>
          </p:nvPr>
        </p:nvSpPr>
        <p:spPr/>
        <p:txBody>
          <a:bodyPr/>
          <a:lstStyle/>
          <a:p>
            <a:r>
              <a:rPr lang="en-US" dirty="0"/>
              <a:t>Under IRS Legislation</a:t>
            </a:r>
          </a:p>
          <a:p>
            <a:pPr marL="0" indent="0">
              <a:buNone/>
            </a:pPr>
            <a:r>
              <a:rPr lang="en-US" dirty="0"/>
              <a:t>      but</a:t>
            </a:r>
          </a:p>
          <a:p>
            <a:r>
              <a:rPr lang="en-US" dirty="0"/>
              <a:t>Administered by the DOL</a:t>
            </a:r>
          </a:p>
          <a:p>
            <a:pPr marL="0" indent="0">
              <a:buNone/>
            </a:pPr>
            <a:r>
              <a:rPr lang="en-US" dirty="0"/>
              <a:t>     and </a:t>
            </a:r>
          </a:p>
          <a:p>
            <a:r>
              <a:rPr lang="en-US" dirty="0"/>
              <a:t>Empowerment &amp; Rural Renewal zones managed by the HUD Legislation</a:t>
            </a:r>
          </a:p>
        </p:txBody>
      </p:sp>
    </p:spTree>
    <p:extLst>
      <p:ext uri="{BB962C8B-B14F-4D97-AF65-F5344CB8AC3E}">
        <p14:creationId xmlns:p14="http://schemas.microsoft.com/office/powerpoint/2010/main" val="3423403051"/>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What Companies are Eligible?</a:t>
            </a:r>
            <a:endParaRPr lang="en-US" dirty="0"/>
          </a:p>
        </p:txBody>
      </p:sp>
      <p:sp>
        <p:nvSpPr>
          <p:cNvPr id="3" name="Content Placeholder 2"/>
          <p:cNvSpPr>
            <a:spLocks noGrp="1"/>
          </p:cNvSpPr>
          <p:nvPr>
            <p:ph idx="1"/>
          </p:nvPr>
        </p:nvSpPr>
        <p:spPr/>
        <p:txBody>
          <a:bodyPr/>
          <a:lstStyle/>
          <a:p>
            <a:pPr marL="0" indent="0">
              <a:buNone/>
            </a:pPr>
            <a:r>
              <a:rPr lang="en-US" dirty="0" smtClean="0"/>
              <a:t>Companies:</a:t>
            </a:r>
          </a:p>
          <a:p>
            <a:r>
              <a:rPr lang="en-US" dirty="0" smtClean="0"/>
              <a:t>C Corps</a:t>
            </a:r>
          </a:p>
          <a:p>
            <a:r>
              <a:rPr lang="en-US" dirty="0" smtClean="0"/>
              <a:t>S Corps</a:t>
            </a:r>
          </a:p>
          <a:p>
            <a:r>
              <a:rPr lang="en-US" dirty="0" smtClean="0"/>
              <a:t>LLC’s </a:t>
            </a:r>
          </a:p>
          <a:p>
            <a:r>
              <a:rPr lang="en-US" dirty="0" smtClean="0"/>
              <a:t>Non </a:t>
            </a:r>
            <a:r>
              <a:rPr lang="en-US" dirty="0"/>
              <a:t>Profit 501c’s who hire veterans under the Vow to Hire Heroes Act.</a:t>
            </a:r>
          </a:p>
        </p:txBody>
      </p:sp>
    </p:spTree>
    <p:extLst>
      <p:ext uri="{BB962C8B-B14F-4D97-AF65-F5344CB8AC3E}">
        <p14:creationId xmlns:p14="http://schemas.microsoft.com/office/powerpoint/2010/main" val="182832625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0576" y="365127"/>
            <a:ext cx="6824773" cy="779730"/>
          </a:xfrm>
        </p:spPr>
        <p:txBody>
          <a:bodyPr/>
          <a:lstStyle/>
          <a:p>
            <a:r>
              <a:rPr lang="en-US" dirty="0"/>
              <a:t>Overview of Targeted Groups:</a:t>
            </a:r>
          </a:p>
        </p:txBody>
      </p:sp>
      <p:sp>
        <p:nvSpPr>
          <p:cNvPr id="3" name="Content Placeholder 2"/>
          <p:cNvSpPr>
            <a:spLocks noGrp="1"/>
          </p:cNvSpPr>
          <p:nvPr>
            <p:ph idx="1"/>
          </p:nvPr>
        </p:nvSpPr>
        <p:spPr>
          <a:xfrm>
            <a:off x="628650" y="1362074"/>
            <a:ext cx="8515350" cy="5340477"/>
          </a:xfrm>
        </p:spPr>
        <p:txBody>
          <a:bodyPr>
            <a:normAutofit/>
          </a:bodyPr>
          <a:lstStyle/>
          <a:p>
            <a:pPr>
              <a:buFont typeface="+mj-lt"/>
              <a:buAutoNum type="arabicPeriod"/>
            </a:pPr>
            <a:r>
              <a:rPr lang="en-US" sz="2000" dirty="0"/>
              <a:t>Qualified Temporary Assistance for Needy Families (TANF)             Short-Term &amp; Long-Term</a:t>
            </a:r>
          </a:p>
          <a:p>
            <a:pPr>
              <a:buFont typeface="+mj-lt"/>
              <a:buAutoNum type="arabicPeriod"/>
            </a:pPr>
            <a:r>
              <a:rPr lang="en-US" sz="2000" dirty="0"/>
              <a:t>Qualified Veteran- </a:t>
            </a:r>
            <a:r>
              <a:rPr lang="en-US" sz="1400" b="1" i="1" dirty="0">
                <a:solidFill>
                  <a:srgbClr val="FF0000"/>
                </a:solidFill>
              </a:rPr>
              <a:t>see next slide</a:t>
            </a:r>
          </a:p>
          <a:p>
            <a:pPr>
              <a:buFont typeface="+mj-lt"/>
              <a:buAutoNum type="arabicPeriod"/>
            </a:pPr>
            <a:r>
              <a:rPr lang="en-US" sz="2000" dirty="0"/>
              <a:t>Qualified Ex-Felon</a:t>
            </a:r>
          </a:p>
          <a:p>
            <a:pPr>
              <a:buFont typeface="+mj-lt"/>
              <a:buAutoNum type="arabicPeriod"/>
            </a:pPr>
            <a:r>
              <a:rPr lang="en-US" sz="2000" dirty="0"/>
              <a:t>Designated Community Resident </a:t>
            </a:r>
            <a:r>
              <a:rPr lang="en-US" sz="1800" dirty="0"/>
              <a:t>(Age 18- 39</a:t>
            </a:r>
            <a:r>
              <a:rPr lang="en-US" sz="1800" dirty="0" smtClean="0"/>
              <a:t>)                                </a:t>
            </a:r>
            <a:r>
              <a:rPr lang="en-US" sz="2000" dirty="0" smtClean="0"/>
              <a:t>(</a:t>
            </a:r>
            <a:r>
              <a:rPr lang="en-US" sz="2000" dirty="0"/>
              <a:t>Federal Empowerment Zones &amp; Rural Renewal Counties)</a:t>
            </a:r>
          </a:p>
          <a:p>
            <a:pPr>
              <a:buFont typeface="+mj-lt"/>
              <a:buAutoNum type="arabicPeriod"/>
            </a:pPr>
            <a:r>
              <a:rPr lang="en-US" sz="2000" dirty="0"/>
              <a:t>Vocational Rehabilitation Referral</a:t>
            </a:r>
          </a:p>
          <a:p>
            <a:pPr>
              <a:buFont typeface="+mj-lt"/>
              <a:buAutoNum type="arabicPeriod"/>
            </a:pPr>
            <a:r>
              <a:rPr lang="en-US" sz="2000" dirty="0"/>
              <a:t>Summer Youth Employee </a:t>
            </a:r>
            <a:r>
              <a:rPr lang="en-US" sz="1800" dirty="0"/>
              <a:t>(Age 16-17 / DCR /  5/1 - 9/15)</a:t>
            </a:r>
          </a:p>
          <a:p>
            <a:pPr>
              <a:buFont typeface="+mj-lt"/>
              <a:buAutoNum type="arabicPeriod"/>
            </a:pPr>
            <a:r>
              <a:rPr lang="en-US" sz="2000" dirty="0"/>
              <a:t>Supplemental Nutrition Assistance Program (SNAP) </a:t>
            </a:r>
            <a:r>
              <a:rPr lang="en-US" sz="1800" dirty="0"/>
              <a:t>(Age 18- 39)</a:t>
            </a:r>
          </a:p>
          <a:p>
            <a:pPr>
              <a:buFont typeface="+mj-lt"/>
              <a:buAutoNum type="arabicPeriod"/>
            </a:pPr>
            <a:r>
              <a:rPr lang="en-US" sz="2000" dirty="0"/>
              <a:t>Supplemental Security Income (SSI) Recipient</a:t>
            </a:r>
          </a:p>
          <a:p>
            <a:pPr>
              <a:buFont typeface="+mj-lt"/>
              <a:buAutoNum type="arabicPeriod"/>
            </a:pPr>
            <a:r>
              <a:rPr lang="en-US" sz="2000" dirty="0"/>
              <a:t>Long-Term Unemployment </a:t>
            </a:r>
            <a:r>
              <a:rPr lang="en-US" sz="2000" dirty="0" smtClean="0"/>
              <a:t>Recipients</a:t>
            </a:r>
            <a:endParaRPr lang="en-US" sz="2000" dirty="0"/>
          </a:p>
          <a:p>
            <a:pPr marL="0" indent="0">
              <a:buNone/>
            </a:pPr>
            <a:endParaRPr lang="en-US" sz="2000" dirty="0"/>
          </a:p>
        </p:txBody>
      </p:sp>
    </p:spTree>
    <p:extLst>
      <p:ext uri="{BB962C8B-B14F-4D97-AF65-F5344CB8AC3E}">
        <p14:creationId xmlns:p14="http://schemas.microsoft.com/office/powerpoint/2010/main" val="3862870241"/>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RSM Color Palette">
      <a:dk1>
        <a:srgbClr val="595959"/>
      </a:dk1>
      <a:lt1>
        <a:sysClr val="window" lastClr="FFFFFF"/>
      </a:lt1>
      <a:dk2>
        <a:srgbClr val="7F7F7F"/>
      </a:dk2>
      <a:lt2>
        <a:srgbClr val="E7E6E6"/>
      </a:lt2>
      <a:accent1>
        <a:srgbClr val="009CDE"/>
      </a:accent1>
      <a:accent2>
        <a:srgbClr val="3F9C35"/>
      </a:accent2>
      <a:accent3>
        <a:srgbClr val="50A6A6"/>
      </a:accent3>
      <a:accent4>
        <a:srgbClr val="9F5CC0"/>
      </a:accent4>
      <a:accent5>
        <a:srgbClr val="F1B434"/>
      </a:accent5>
      <a:accent6>
        <a:srgbClr val="E40046"/>
      </a:accent6>
      <a:hlink>
        <a:srgbClr val="009CDE"/>
      </a:hlink>
      <a:folHlink>
        <a:srgbClr val="7F7F7F"/>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F6977285-E090-4035-A449-6B5DA8B9BA6C}" vid="{CBB32054-2D04-4ADC-9474-18B12900FA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6A575BACA518244A625F8E716CC880F" ma:contentTypeVersion="2" ma:contentTypeDescription="Create a new document." ma:contentTypeScope="" ma:versionID="7c97c5273c4dcf4b79e1bfbbeb0f3c45">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4E98191-7F06-4F5E-A660-55155B39DF6A}">
  <ds:schemaRefs>
    <ds:schemaRef ds:uri="http://schemas.microsoft.com/sharepoint/v3/contenttype/forms"/>
  </ds:schemaRefs>
</ds:datastoreItem>
</file>

<file path=customXml/itemProps2.xml><?xml version="1.0" encoding="utf-8"?>
<ds:datastoreItem xmlns:ds="http://schemas.openxmlformats.org/officeDocument/2006/customXml" ds:itemID="{ED1B2C26-3498-4E79-A7DD-3AD1CF8BBB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073D8794-8CA6-444F-AA5C-9A0097BA56DD}">
  <ds:schemaRefs>
    <ds:schemaRef ds:uri="http://purl.org/dc/dcmitype/"/>
    <ds:schemaRef ds:uri="http://schemas.microsoft.com/office/2006/documentManagement/types"/>
    <ds:schemaRef ds:uri="http://schemas.microsoft.com/office/2006/metadata/properties"/>
    <ds:schemaRef ds:uri="http://schemas.microsoft.com/office/infopath/2007/PartnerControls"/>
    <ds:schemaRef ds:uri="http://purl.org/dc/elements/1.1/"/>
    <ds:schemaRef ds:uri="http://schemas.openxmlformats.org/package/2006/metadata/core-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7452</TotalTime>
  <Words>1633</Words>
  <Application>Microsoft Office PowerPoint</Application>
  <PresentationFormat>On-screen Show (4:3)</PresentationFormat>
  <Paragraphs>354</Paragraphs>
  <Slides>37</Slides>
  <Notes>13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5" baseType="lpstr">
      <vt:lpstr>Arial</vt:lpstr>
      <vt:lpstr>Arial Narrow</vt:lpstr>
      <vt:lpstr>Calibri</vt:lpstr>
      <vt:lpstr>Rockwell</vt:lpstr>
      <vt:lpstr>Times New Roman</vt:lpstr>
      <vt:lpstr>Wingdings</vt:lpstr>
      <vt:lpstr>Office Theme</vt:lpstr>
      <vt:lpstr>Acrobat Document</vt:lpstr>
      <vt:lpstr>Work Opportunity Tax Credit   Maximize hiring investment</vt:lpstr>
      <vt:lpstr>About CMS</vt:lpstr>
      <vt:lpstr>Agenda</vt:lpstr>
      <vt:lpstr>WOTC Objectives</vt:lpstr>
      <vt:lpstr>          History of Employment Tax Credits</vt:lpstr>
      <vt:lpstr>Current Legislation</vt:lpstr>
      <vt:lpstr>         Unique Characteristics of WOTC</vt:lpstr>
      <vt:lpstr>          What Companies are Eligible?</vt:lpstr>
      <vt:lpstr>Overview of Targeted Groups:</vt:lpstr>
      <vt:lpstr>SNAP Recipients</vt:lpstr>
      <vt:lpstr>New Targeted Groups:</vt:lpstr>
      <vt:lpstr>Qualified Veterans</vt:lpstr>
      <vt:lpstr>Qualified Veterans</vt:lpstr>
      <vt:lpstr>Statistics</vt:lpstr>
      <vt:lpstr>           Who is not eligible?</vt:lpstr>
      <vt:lpstr>WOTC Workflow</vt:lpstr>
      <vt:lpstr>          Screen New Hires on IRS Form 8850</vt:lpstr>
      <vt:lpstr>          Screen New Hires on DOL Form 9061</vt:lpstr>
      <vt:lpstr>How Do you compute the Tax Credit?</vt:lpstr>
      <vt:lpstr>WOTC Calculation Chart</vt:lpstr>
      <vt:lpstr>WOTC Calculation Chart</vt:lpstr>
      <vt:lpstr>Sample Calculation</vt:lpstr>
      <vt:lpstr> Claim your Tax Credits on IRS 5884</vt:lpstr>
      <vt:lpstr>          IRS General Business                                   Tax Credit Guidelines</vt:lpstr>
      <vt:lpstr>          Why Use a 3rd Party Service?</vt:lpstr>
      <vt:lpstr>CMS Screening Options</vt:lpstr>
      <vt:lpstr>Call Center Approach</vt:lpstr>
      <vt:lpstr>  CMS WOTC Web Portal</vt:lpstr>
      <vt:lpstr>CMS WOTC Web Portal</vt:lpstr>
      <vt:lpstr>CMS WOTC Web Portal</vt:lpstr>
      <vt:lpstr>CMS WOTC Web Portal</vt:lpstr>
      <vt:lpstr>CMS WOTC Administration</vt:lpstr>
      <vt:lpstr>CMS WOTC Dashboard</vt:lpstr>
      <vt:lpstr>CMS Technology </vt:lpstr>
      <vt:lpstr>Work Opportunity Tax Credit</vt:lpstr>
      <vt:lpstr>What Is Your Company’s Savings?</vt:lpstr>
      <vt:lpstr>Questions?</vt:lpstr>
    </vt:vector>
  </TitlesOfParts>
  <Company>McGladrey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Huntley, Jenna</dc:creator>
  <cp:lastModifiedBy>Linzi Strong</cp:lastModifiedBy>
  <cp:revision>167</cp:revision>
  <cp:lastPrinted>2017-09-13T18:01:12Z</cp:lastPrinted>
  <dcterms:created xsi:type="dcterms:W3CDTF">2015-09-23T19:41:52Z</dcterms:created>
  <dcterms:modified xsi:type="dcterms:W3CDTF">2017-09-13T19:47:23Z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0x01010016A575BACA518244A625F8E716CC880F</vt:lpwstr>
  </property>
</Properties>
</file>